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handoutMasterIdLst>
    <p:handoutMasterId r:id="rId33"/>
  </p:handoutMasterIdLst>
  <p:sldIdLst>
    <p:sldId id="276" r:id="rId2"/>
    <p:sldId id="284" r:id="rId3"/>
    <p:sldId id="277" r:id="rId4"/>
    <p:sldId id="301" r:id="rId5"/>
    <p:sldId id="289" r:id="rId6"/>
    <p:sldId id="303" r:id="rId7"/>
    <p:sldId id="319" r:id="rId8"/>
    <p:sldId id="318" r:id="rId9"/>
    <p:sldId id="320" r:id="rId10"/>
    <p:sldId id="335" r:id="rId11"/>
    <p:sldId id="327" r:id="rId12"/>
    <p:sldId id="328" r:id="rId13"/>
    <p:sldId id="295" r:id="rId14"/>
    <p:sldId id="305" r:id="rId15"/>
    <p:sldId id="311" r:id="rId16"/>
    <p:sldId id="312" r:id="rId17"/>
    <p:sldId id="315" r:id="rId18"/>
    <p:sldId id="316" r:id="rId19"/>
    <p:sldId id="329" r:id="rId20"/>
    <p:sldId id="330" r:id="rId21"/>
    <p:sldId id="336" r:id="rId22"/>
    <p:sldId id="333" r:id="rId23"/>
    <p:sldId id="332" r:id="rId24"/>
    <p:sldId id="331" r:id="rId25"/>
    <p:sldId id="334" r:id="rId26"/>
    <p:sldId id="325" r:id="rId27"/>
    <p:sldId id="326" r:id="rId28"/>
    <p:sldId id="322" r:id="rId29"/>
    <p:sldId id="283" r:id="rId30"/>
    <p:sldId id="285" r:id="rId31"/>
  </p:sldIdLst>
  <p:sldSz cx="9144000" cy="6858000" type="screen4x3"/>
  <p:notesSz cx="6858000" cy="9144000"/>
  <p:defaultTex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1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84E427A-3D55-4303-BF80-6455036E1DE7}" styleName="Temastil 1 - uthevingsfarg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emastil 1 - uthevingsfarg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emastil 1 - uthevingsfarg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emastil 1 - uthevingsfarg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emastil 1 - uthevingsfarg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emastil 2 - uthevingsfarg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emastil 2 - uthevingsfarg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emastil 2 - uthevingsfarge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emastil 2 - uthevingsfarge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emastil 2 - uthevingsfarge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emastil 2 - uthevingsfarge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ddels stil 2 - aks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77" autoAdjust="0"/>
  </p:normalViewPr>
  <p:slideViewPr>
    <p:cSldViewPr snapToGrid="0" snapToObjects="1" showGuides="1">
      <p:cViewPr varScale="1">
        <p:scale>
          <a:sx n="69" d="100"/>
          <a:sy n="69" d="100"/>
        </p:scale>
        <p:origin x="-139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74DF56-042F-6A49-AEF4-FB92A62C0946}" type="datetimeFigureOut">
              <a:rPr lang="nb-NO" smtClean="0"/>
              <a:t>30.10.2014</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333E9D-55E7-4C40-93E4-585269BB3241}" type="slidenum">
              <a:rPr lang="nb-NO" smtClean="0"/>
              <a:t>‹#›</a:t>
            </a:fld>
            <a:endParaRPr lang="nb-NO"/>
          </a:p>
        </p:txBody>
      </p:sp>
    </p:spTree>
    <p:extLst>
      <p:ext uri="{BB962C8B-B14F-4D97-AF65-F5344CB8AC3E}">
        <p14:creationId xmlns:p14="http://schemas.microsoft.com/office/powerpoint/2010/main" val="3728535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4DACC6-7248-442F-8F39-287F55740A47}" type="datetimeFigureOut">
              <a:rPr lang="nb-NO" smtClean="0"/>
              <a:t>30.10.2014</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B66443-9EBF-4134-97B3-F68ED826A1A5}" type="slidenum">
              <a:rPr lang="nb-NO" smtClean="0"/>
              <a:t>‹#›</a:t>
            </a:fld>
            <a:endParaRPr lang="nb-NO"/>
          </a:p>
        </p:txBody>
      </p:sp>
    </p:spTree>
    <p:extLst>
      <p:ext uri="{BB962C8B-B14F-4D97-AF65-F5344CB8AC3E}">
        <p14:creationId xmlns:p14="http://schemas.microsoft.com/office/powerpoint/2010/main" val="354395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nordic@achilles.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effectLst/>
              </a:rPr>
              <a:t>Avslutningsvis</a:t>
            </a:r>
            <a:r>
              <a:rPr lang="en-US" dirty="0" smtClean="0">
                <a:effectLst/>
              </a:rPr>
              <a:t> </a:t>
            </a:r>
            <a:r>
              <a:rPr lang="en-US" dirty="0" err="1" smtClean="0">
                <a:effectLst/>
              </a:rPr>
              <a:t>vil</a:t>
            </a:r>
            <a:r>
              <a:rPr lang="en-US" dirty="0" smtClean="0">
                <a:effectLst/>
              </a:rPr>
              <a:t> </a:t>
            </a:r>
            <a:r>
              <a:rPr lang="en-US" dirty="0" err="1" smtClean="0">
                <a:effectLst/>
              </a:rPr>
              <a:t>jeg</a:t>
            </a:r>
            <a:r>
              <a:rPr lang="en-US" dirty="0" smtClean="0">
                <a:effectLst/>
              </a:rPr>
              <a:t> </a:t>
            </a:r>
            <a:r>
              <a:rPr lang="en-US" dirty="0" err="1" smtClean="0">
                <a:effectLst/>
              </a:rPr>
              <a:t>si</a:t>
            </a:r>
            <a:r>
              <a:rPr lang="en-US" dirty="0" smtClean="0">
                <a:effectLst/>
              </a:rPr>
              <a:t> at </a:t>
            </a:r>
            <a:r>
              <a:rPr lang="en-US" dirty="0" err="1" smtClean="0">
                <a:effectLst/>
              </a:rPr>
              <a:t>Ofoten</a:t>
            </a:r>
            <a:r>
              <a:rPr lang="en-US" dirty="0" smtClean="0">
                <a:effectLst/>
              </a:rPr>
              <a:t>-Hammerfest</a:t>
            </a:r>
            <a:r>
              <a:rPr lang="en-US" baseline="0" dirty="0" smtClean="0">
                <a:effectLst/>
              </a:rPr>
              <a:t> </a:t>
            </a:r>
            <a:r>
              <a:rPr lang="en-US" baseline="0" dirty="0" err="1" smtClean="0">
                <a:effectLst/>
              </a:rPr>
              <a:t>er</a:t>
            </a:r>
            <a:r>
              <a:rPr lang="en-US" baseline="0" dirty="0" smtClean="0">
                <a:effectLst/>
              </a:rPr>
              <a:t> en </a:t>
            </a:r>
            <a:r>
              <a:rPr lang="en-US" baseline="0" dirty="0" err="1" smtClean="0">
                <a:effectLst/>
              </a:rPr>
              <a:t>viktig</a:t>
            </a:r>
            <a:r>
              <a:rPr lang="en-US" baseline="0" dirty="0" smtClean="0">
                <a:effectLst/>
              </a:rPr>
              <a:t> </a:t>
            </a:r>
            <a:r>
              <a:rPr lang="en-US" baseline="0" dirty="0" err="1" smtClean="0">
                <a:effectLst/>
              </a:rPr>
              <a:t>brukke</a:t>
            </a:r>
            <a:r>
              <a:rPr lang="en-US" baseline="0" dirty="0" smtClean="0">
                <a:effectLst/>
              </a:rPr>
              <a:t> I </a:t>
            </a:r>
            <a:r>
              <a:rPr lang="en-US" baseline="0" dirty="0" err="1" smtClean="0">
                <a:effectLst/>
              </a:rPr>
              <a:t>neste</a:t>
            </a:r>
            <a:r>
              <a:rPr lang="en-US" baseline="0" dirty="0" smtClean="0">
                <a:effectLst/>
              </a:rPr>
              <a:t> </a:t>
            </a:r>
            <a:r>
              <a:rPr lang="en-US" baseline="0" dirty="0" err="1" smtClean="0">
                <a:effectLst/>
              </a:rPr>
              <a:t>generasjon</a:t>
            </a:r>
            <a:r>
              <a:rPr lang="en-US" baseline="0" dirty="0" smtClean="0">
                <a:effectLst/>
              </a:rPr>
              <a:t> </a:t>
            </a:r>
            <a:r>
              <a:rPr lang="en-US" baseline="0" dirty="0" err="1" smtClean="0">
                <a:effectLst/>
              </a:rPr>
              <a:t>sentralnett</a:t>
            </a:r>
            <a:r>
              <a:rPr lang="en-US" baseline="0" dirty="0" smtClean="0">
                <a:effectLst/>
              </a:rPr>
              <a:t>. </a:t>
            </a:r>
          </a:p>
          <a:p>
            <a:endParaRPr lang="en-US" baseline="0" dirty="0" smtClean="0">
              <a:effectLst/>
            </a:endParaRPr>
          </a:p>
          <a:p>
            <a:r>
              <a:rPr lang="nb-NO" sz="1200" dirty="0" smtClean="0"/>
              <a:t>Sikrer strømforsyningen i landsdelen</a:t>
            </a:r>
          </a:p>
          <a:p>
            <a:r>
              <a:rPr lang="nb-NO" sz="1200" dirty="0" smtClean="0"/>
              <a:t>Legger til rette for nyetablering og vekst innen nærings- og industrivirksomhet</a:t>
            </a:r>
          </a:p>
          <a:p>
            <a:r>
              <a:rPr lang="nb-NO" sz="1200" dirty="0" smtClean="0"/>
              <a:t>Muliggjør ny fornybar kraftproduksjon i regionen</a:t>
            </a:r>
          </a:p>
          <a:p>
            <a:endParaRPr lang="en-US" dirty="0"/>
          </a:p>
        </p:txBody>
      </p:sp>
      <p:sp>
        <p:nvSpPr>
          <p:cNvPr id="4" name="Slide Number Placeholder 3"/>
          <p:cNvSpPr>
            <a:spLocks noGrp="1"/>
          </p:cNvSpPr>
          <p:nvPr>
            <p:ph type="sldNum" sz="quarter" idx="10"/>
          </p:nvPr>
        </p:nvSpPr>
        <p:spPr/>
        <p:txBody>
          <a:bodyPr/>
          <a:lstStyle/>
          <a:p>
            <a:fld id="{30C90E79-DB16-4DD9-B025-B38E61D6FD53}" type="slidenum">
              <a:rPr lang="nb-NO" smtClean="0"/>
              <a:t>2</a:t>
            </a:fld>
            <a:endParaRPr lang="nb-NO"/>
          </a:p>
        </p:txBody>
      </p:sp>
    </p:spTree>
    <p:extLst>
      <p:ext uri="{BB962C8B-B14F-4D97-AF65-F5344CB8AC3E}">
        <p14:creationId xmlns:p14="http://schemas.microsoft.com/office/powerpoint/2010/main" val="1304810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30C90E79-DB16-4DD9-B025-B38E61D6FD53}" type="slidenum">
              <a:rPr lang="nb-NO" smtClean="0">
                <a:solidFill>
                  <a:prstClr val="black"/>
                </a:solidFill>
              </a:rPr>
              <a:pPr/>
              <a:t>29</a:t>
            </a:fld>
            <a:endParaRPr lang="nb-NO">
              <a:solidFill>
                <a:prstClr val="black"/>
              </a:solidFill>
            </a:endParaRPr>
          </a:p>
        </p:txBody>
      </p:sp>
    </p:spTree>
    <p:extLst>
      <p:ext uri="{BB962C8B-B14F-4D97-AF65-F5344CB8AC3E}">
        <p14:creationId xmlns:p14="http://schemas.microsoft.com/office/powerpoint/2010/main" val="1545572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840C4D30-F8CE-451F-AA88-82E686D3A20B}" type="slidenum">
              <a:rPr lang="nb-NO" smtClean="0">
                <a:solidFill>
                  <a:prstClr val="black"/>
                </a:solidFill>
              </a:rPr>
              <a:pPr/>
              <a:t>30</a:t>
            </a:fld>
            <a:endParaRPr lang="nb-NO">
              <a:solidFill>
                <a:prstClr val="black"/>
              </a:solidFill>
            </a:endParaRPr>
          </a:p>
        </p:txBody>
      </p:sp>
    </p:spTree>
    <p:extLst>
      <p:ext uri="{BB962C8B-B14F-4D97-AF65-F5344CB8AC3E}">
        <p14:creationId xmlns:p14="http://schemas.microsoft.com/office/powerpoint/2010/main" val="367128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Tord Lien</a:t>
            </a:r>
            <a:endParaRPr lang="en-US" dirty="0"/>
          </a:p>
        </p:txBody>
      </p:sp>
      <p:sp>
        <p:nvSpPr>
          <p:cNvPr id="4" name="Plassholder for lysbildenummer 3"/>
          <p:cNvSpPr>
            <a:spLocks noGrp="1"/>
          </p:cNvSpPr>
          <p:nvPr>
            <p:ph type="sldNum" sz="quarter" idx="10"/>
          </p:nvPr>
        </p:nvSpPr>
        <p:spPr/>
        <p:txBody>
          <a:bodyPr/>
          <a:lstStyle/>
          <a:p>
            <a:fld id="{9AB66443-9EBF-4134-97B3-F68ED826A1A5}" type="slidenum">
              <a:rPr lang="nb-NO" smtClean="0"/>
              <a:t>4</a:t>
            </a:fld>
            <a:endParaRPr lang="nb-NO"/>
          </a:p>
        </p:txBody>
      </p:sp>
    </p:spTree>
    <p:extLst>
      <p:ext uri="{BB962C8B-B14F-4D97-AF65-F5344CB8AC3E}">
        <p14:creationId xmlns:p14="http://schemas.microsoft.com/office/powerpoint/2010/main" val="318350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840C4D30-F8CE-451F-AA88-82E686D3A20B}" type="slidenum">
              <a:rPr lang="nb-NO" smtClean="0"/>
              <a:t>5</a:t>
            </a:fld>
            <a:endParaRPr lang="nb-NO"/>
          </a:p>
        </p:txBody>
      </p:sp>
    </p:spTree>
    <p:extLst>
      <p:ext uri="{BB962C8B-B14F-4D97-AF65-F5344CB8AC3E}">
        <p14:creationId xmlns:p14="http://schemas.microsoft.com/office/powerpoint/2010/main" val="2615248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Master til </a:t>
            </a:r>
            <a:r>
              <a:rPr lang="nb-NO" dirty="0" err="1" smtClean="0"/>
              <a:t>Rebaioli</a:t>
            </a:r>
            <a:r>
              <a:rPr lang="nb-NO" baseline="0" dirty="0" smtClean="0"/>
              <a:t> levert i Beisfjord. Master til CSI levert i Sjøvegan</a:t>
            </a:r>
            <a:endParaRPr lang="en-US" dirty="0"/>
          </a:p>
        </p:txBody>
      </p:sp>
      <p:sp>
        <p:nvSpPr>
          <p:cNvPr id="4" name="Plassholder for lysbildenummer 3"/>
          <p:cNvSpPr>
            <a:spLocks noGrp="1"/>
          </p:cNvSpPr>
          <p:nvPr>
            <p:ph type="sldNum" sz="quarter" idx="10"/>
          </p:nvPr>
        </p:nvSpPr>
        <p:spPr/>
        <p:txBody>
          <a:bodyPr/>
          <a:lstStyle/>
          <a:p>
            <a:fld id="{9AB66443-9EBF-4134-97B3-F68ED826A1A5}" type="slidenum">
              <a:rPr lang="nb-NO" smtClean="0"/>
              <a:t>6</a:t>
            </a:fld>
            <a:endParaRPr lang="nb-NO"/>
          </a:p>
        </p:txBody>
      </p:sp>
    </p:spTree>
    <p:extLst>
      <p:ext uri="{BB962C8B-B14F-4D97-AF65-F5344CB8AC3E}">
        <p14:creationId xmlns:p14="http://schemas.microsoft.com/office/powerpoint/2010/main" val="150817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9AB66443-9EBF-4134-97B3-F68ED826A1A5}" type="slidenum">
              <a:rPr lang="nb-NO" smtClean="0"/>
              <a:t>11</a:t>
            </a:fld>
            <a:endParaRPr lang="nb-NO"/>
          </a:p>
        </p:txBody>
      </p:sp>
    </p:spTree>
    <p:extLst>
      <p:ext uri="{BB962C8B-B14F-4D97-AF65-F5344CB8AC3E}">
        <p14:creationId xmlns:p14="http://schemas.microsoft.com/office/powerpoint/2010/main" val="3362700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Først vil vi understreke at totalentrepriser ikke utelukker nordnorske leverandører. Nordnorske leverandører kan tilby på totalentrepriser for stasjoner, hvis de har nødvendig kompetanse og kapasitet. For bygging av ledning er det svært få norske selskaper som har nok kapasitet til å delta i konkurranse om kontrakter. Derimot er det mange lokale entreprenører som har kompetanse på bygging av fundamenter. Statnett har planlagt egen fundamententreprise på en delstrekning som både lokale, nasjonale og internasjonale selskaper kan tilby på.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Lokalt og regionalt næringsliv kan delta enten som direkte kontraktspartner til Statnett eller som underleverandør til andre nasjonale eller internasjonale leverandører i prosjektet. Statnett har god erfaring med at internasjonale selskaper benytter lokale firma. Vårt inntrykk er at slikt samarbeid stort sett går greit basert på erfaring fra andre prosjekter.</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Utover arbeid direkte med bygging av stasjoner og ledning, vil det være mange oppdrag knyttet til forberedelser. For å gi et inntrykk av omfanget kan det nevnes:</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Ombygning av stasjonene Ofoten, Kvandal, Bardufoss og Balsfjord:</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Veiarbeider, grunnarbeider, byggearbeider og betongarbeider på stasjon</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Entreprisearbeider i forbindelse med legging og kobling av kabel</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Flere entrepriser for forberedende arbeider for en strekning på 160 km:</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Anleggsveier for ledning for å gi tilkomst til traseen</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Opparbeidelse av lagerplasser, montasjeplasser, </a:t>
            </a:r>
            <a:r>
              <a:rPr lang="nb-NO" sz="1200" kern="1200" dirty="0" err="1" smtClean="0">
                <a:solidFill>
                  <a:schemeClr val="tx1"/>
                </a:solidFill>
                <a:effectLst/>
                <a:latin typeface="+mn-lt"/>
                <a:ea typeface="+mn-ea"/>
                <a:cs typeface="+mn-cs"/>
              </a:rPr>
              <a:t>baseplasser</a:t>
            </a:r>
            <a:r>
              <a:rPr lang="nb-NO" sz="1200" kern="1200" dirty="0" smtClean="0">
                <a:solidFill>
                  <a:schemeClr val="tx1"/>
                </a:solidFill>
                <a:effectLst/>
                <a:latin typeface="+mn-lt"/>
                <a:ea typeface="+mn-ea"/>
                <a:cs typeface="+mn-cs"/>
              </a:rPr>
              <a:t> for vinsj, brems og tromler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Rivning og ombygging av 132 kV og 420 kV-ledning</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Skogrydding og klargjøring av masteplasser (160 km)</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Egen fundamententreprise på 30 km delstrekning (delta i konkurranse med nasjonale/internasjonale leverandører)</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Medvirkning fra lokalt næringsliv kan bidra til vellykket prosjektgjennomføring. Prosjektet ønsker å ta hensyn til dette i sin anskaffelsesstrategi slik at lokalt og regionalt næringsliv kan delta på en aktiv måte. Prosjektet har i møter med internasjonale firma presentert målsetningen om at lokal kompetanse skal nyttiggjøres fordi dette vil bidra positivt til gjennomføringen. Spesielt når det gjelder anleggsplanlegging vil lokal kjennskap være verdifull for å få effektivitet i vinterarbeid og gode løsninger på krevende logistikk.</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Statnett SF vil videreføre det arbeidet som er påbegynt i LUEN prosjektet med den hensikt å kunne gi mer detaljert informasjon om prosjektgjennomføringen, anskaffelsesstrategi og anbudsprosesser. Dette vil bli gjort gjennom ulike informasjonskanaler og etablering av arenaer hvor lokalt næringsliv kan få mer detaljert informasjon om prosjektet, og også få muligheter til å markedsføre sin kompetanse for andre aktører i prosjektet.</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Statnett SF planlegger å etablere disse tiltakene som en integrert del av prosjektgjennomføringen slik at dette kan fungere som effektive arenaer for posisjonering av lokalt næringsliv og bidra til at disse får anledning  kan utnytte sitt potensiale på best mulig måte.</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nb-NO" sz="1200" b="1" kern="1200" dirty="0" smtClean="0">
                <a:solidFill>
                  <a:schemeClr val="tx1"/>
                </a:solidFill>
                <a:effectLst/>
                <a:latin typeface="+mn-lt"/>
                <a:ea typeface="+mn-ea"/>
                <a:cs typeface="+mn-cs"/>
              </a:rPr>
              <a:t>Tidsplan for anskaffelser:</a:t>
            </a:r>
            <a:endParaRPr lang="en-US" sz="1200" b="1"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Oppstart for utsendelse av forespørsler er planlagt til sommeren. Mye av forberedende arbeid planlegges utført i 2013, mens oppstart av byggearbeider på ledning og stasjoner er planlagt til 2014. Befaring for ledningsentreprenører er planlagt i juni 2013.</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p>
          <a:p>
            <a:endParaRPr lang="nb-NO" dirty="0"/>
          </a:p>
        </p:txBody>
      </p:sp>
      <p:sp>
        <p:nvSpPr>
          <p:cNvPr id="4" name="Plassholder for lysbildenummer 3"/>
          <p:cNvSpPr>
            <a:spLocks noGrp="1"/>
          </p:cNvSpPr>
          <p:nvPr>
            <p:ph type="sldNum" sz="quarter" idx="10"/>
          </p:nvPr>
        </p:nvSpPr>
        <p:spPr/>
        <p:txBody>
          <a:bodyPr/>
          <a:lstStyle/>
          <a:p>
            <a:fld id="{840C4D30-F8CE-451F-AA88-82E686D3A20B}" type="slidenum">
              <a:rPr lang="nb-NO" smtClean="0">
                <a:solidFill>
                  <a:prstClr val="black"/>
                </a:solidFill>
              </a:rPr>
              <a:pPr/>
              <a:t>22</a:t>
            </a:fld>
            <a:endParaRPr lang="nb-NO">
              <a:solidFill>
                <a:prstClr val="black"/>
              </a:solidFill>
            </a:endParaRPr>
          </a:p>
        </p:txBody>
      </p:sp>
    </p:spTree>
    <p:extLst>
      <p:ext uri="{BB962C8B-B14F-4D97-AF65-F5344CB8AC3E}">
        <p14:creationId xmlns:p14="http://schemas.microsoft.com/office/powerpoint/2010/main" val="3703819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Statnett er underlagt lov om offentlige anskaffelser og </a:t>
            </a:r>
            <a:r>
              <a:rPr lang="nb-NO" dirty="0" err="1" smtClean="0"/>
              <a:t>forsyningsforskriften</a:t>
            </a:r>
            <a:r>
              <a:rPr lang="nb-NO" dirty="0" smtClean="0"/>
              <a:t>. Statnett benytter </a:t>
            </a:r>
            <a:r>
              <a:rPr lang="nb-NO" dirty="0" err="1" smtClean="0"/>
              <a:t>Sellihca</a:t>
            </a:r>
            <a:r>
              <a:rPr lang="nb-NO" dirty="0" smtClean="0"/>
              <a:t> som kvalifikasjonsordning. </a:t>
            </a:r>
            <a:r>
              <a:rPr lang="nb-NO" dirty="0" err="1" smtClean="0"/>
              <a:t>Sellihca</a:t>
            </a:r>
            <a:r>
              <a:rPr lang="nb-NO" dirty="0" smtClean="0"/>
              <a:t> er en EU-godkjent felles </a:t>
            </a:r>
            <a:r>
              <a:rPr lang="nb-NO" dirty="0" err="1" smtClean="0"/>
              <a:t>kvalifikasjons­ordning</a:t>
            </a:r>
            <a:r>
              <a:rPr lang="nb-NO" dirty="0" smtClean="0"/>
              <a:t> og leverandørregister for den nordiske energibransjen. Ved anskaffelser over terskelverdiene i </a:t>
            </a:r>
            <a:r>
              <a:rPr lang="nb-NO" dirty="0" err="1" smtClean="0"/>
              <a:t>Forsyningsforskriften</a:t>
            </a:r>
            <a:r>
              <a:rPr lang="nb-NO" dirty="0" smtClean="0"/>
              <a:t>, skal leverandøren være registrert og godkjent i </a:t>
            </a:r>
            <a:r>
              <a:rPr lang="nb-NO" dirty="0" err="1" smtClean="0"/>
              <a:t>Sellihca</a:t>
            </a:r>
            <a:r>
              <a:rPr lang="nb-NO" dirty="0" smtClean="0"/>
              <a:t>. Også for anskaffelser under terskelverdiene benytter Statnett </a:t>
            </a:r>
            <a:r>
              <a:rPr lang="nb-NO" dirty="0" err="1" smtClean="0"/>
              <a:t>Sellihca</a:t>
            </a:r>
            <a:r>
              <a:rPr lang="nb-NO" dirty="0" smtClean="0"/>
              <a:t> som leverandørdatabase.</a:t>
            </a:r>
          </a:p>
          <a:p>
            <a:r>
              <a:rPr lang="nb-NO" dirty="0" smtClean="0"/>
              <a:t> </a:t>
            </a:r>
          </a:p>
          <a:p>
            <a:r>
              <a:rPr lang="nb-NO" dirty="0" smtClean="0"/>
              <a:t>For å bli registrert og godkjent som leverandør for Statnett må man kontakte </a:t>
            </a:r>
            <a:r>
              <a:rPr lang="nb-NO" dirty="0" err="1" smtClean="0"/>
              <a:t>Sellihca</a:t>
            </a:r>
            <a:r>
              <a:rPr lang="nb-NO" dirty="0" smtClean="0"/>
              <a:t>:</a:t>
            </a:r>
          </a:p>
          <a:p>
            <a:r>
              <a:rPr lang="nb-NO" dirty="0" err="1" smtClean="0"/>
              <a:t>Sellihca</a:t>
            </a:r>
            <a:r>
              <a:rPr lang="nb-NO" dirty="0" smtClean="0"/>
              <a:t> </a:t>
            </a:r>
            <a:r>
              <a:rPr lang="nb-NO" dirty="0" err="1" smtClean="0"/>
              <a:t>Qualification</a:t>
            </a:r>
            <a:r>
              <a:rPr lang="nb-NO" dirty="0" smtClean="0"/>
              <a:t/>
            </a:r>
            <a:br>
              <a:rPr lang="nb-NO" dirty="0" smtClean="0"/>
            </a:br>
            <a:r>
              <a:rPr lang="nb-NO" dirty="0" smtClean="0"/>
              <a:t>Postboks 1817 Stoa</a:t>
            </a:r>
            <a:br>
              <a:rPr lang="nb-NO" dirty="0" smtClean="0"/>
            </a:br>
            <a:r>
              <a:rPr lang="nb-NO" dirty="0" smtClean="0"/>
              <a:t>4801 Arendal</a:t>
            </a:r>
            <a:br>
              <a:rPr lang="nb-NO" dirty="0" smtClean="0"/>
            </a:br>
            <a:r>
              <a:rPr lang="nb-NO" dirty="0" err="1" smtClean="0"/>
              <a:t>Tlf</a:t>
            </a:r>
            <a:r>
              <a:rPr lang="nb-NO" dirty="0" smtClean="0"/>
              <a:t>: + 47 37 06 35 30</a:t>
            </a:r>
            <a:br>
              <a:rPr lang="nb-NO" dirty="0" smtClean="0"/>
            </a:br>
            <a:r>
              <a:rPr lang="nb-NO" dirty="0" smtClean="0"/>
              <a:t/>
            </a:r>
            <a:br>
              <a:rPr lang="nb-NO" dirty="0" smtClean="0"/>
            </a:br>
            <a:r>
              <a:rPr lang="nb-NO" dirty="0" smtClean="0"/>
              <a:t>E-postadresse: </a:t>
            </a:r>
            <a:r>
              <a:rPr lang="nb-NO" dirty="0" smtClean="0">
                <a:hlinkClick r:id="rId3"/>
              </a:rPr>
              <a:t>nordic@achilles.com</a:t>
            </a:r>
            <a:r>
              <a:rPr lang="nb-NO" dirty="0" smtClean="0"/>
              <a:t/>
            </a:r>
            <a:br>
              <a:rPr lang="nb-NO" dirty="0" smtClean="0"/>
            </a:br>
            <a:endParaRPr lang="nb-NO" dirty="0" smtClean="0"/>
          </a:p>
          <a:p>
            <a:r>
              <a:rPr lang="nb-NO" dirty="0" smtClean="0"/>
              <a:t>Informasjon om </a:t>
            </a:r>
            <a:r>
              <a:rPr lang="nb-NO" dirty="0" err="1" smtClean="0"/>
              <a:t>Sellihca</a:t>
            </a:r>
            <a:r>
              <a:rPr lang="nb-NO" dirty="0" smtClean="0"/>
              <a:t>, </a:t>
            </a:r>
            <a:r>
              <a:rPr lang="nb-NO" dirty="0" err="1" smtClean="0"/>
              <a:t>Achilles</a:t>
            </a:r>
            <a:r>
              <a:rPr lang="nb-NO" dirty="0" smtClean="0"/>
              <a:t>, </a:t>
            </a:r>
            <a:r>
              <a:rPr lang="nb-NO" dirty="0" err="1" smtClean="0"/>
              <a:t>TransQ</a:t>
            </a:r>
            <a:r>
              <a:rPr lang="nb-NO" dirty="0" smtClean="0"/>
              <a:t> og </a:t>
            </a:r>
            <a:r>
              <a:rPr lang="nb-NO" dirty="0" err="1" smtClean="0"/>
              <a:t>StartBANK</a:t>
            </a:r>
            <a:r>
              <a:rPr lang="nb-NO" dirty="0" smtClean="0"/>
              <a:t> </a:t>
            </a:r>
            <a:r>
              <a:rPr lang="nb-NO" dirty="0" err="1" smtClean="0"/>
              <a:t>mf</a:t>
            </a:r>
            <a:r>
              <a:rPr lang="nb-NO" dirty="0" smtClean="0"/>
              <a:t>.  Finnes på deres hjemmesider </a:t>
            </a:r>
            <a:r>
              <a:rPr lang="nb-NO" sz="1400" b="1" dirty="0" smtClean="0"/>
              <a:t>www.achilles.com</a:t>
            </a:r>
            <a:endParaRPr lang="nb-NO" dirty="0"/>
          </a:p>
        </p:txBody>
      </p:sp>
      <p:sp>
        <p:nvSpPr>
          <p:cNvPr id="4" name="Plassholder for lysbildenummer 3"/>
          <p:cNvSpPr>
            <a:spLocks noGrp="1"/>
          </p:cNvSpPr>
          <p:nvPr>
            <p:ph type="sldNum" sz="quarter" idx="10"/>
          </p:nvPr>
        </p:nvSpPr>
        <p:spPr/>
        <p:txBody>
          <a:bodyPr/>
          <a:lstStyle/>
          <a:p>
            <a:fld id="{B1337760-7A20-4B3B-8A27-3413B6E13424}" type="slidenum">
              <a:rPr lang="nb-NO" smtClean="0"/>
              <a:t>23</a:t>
            </a:fld>
            <a:endParaRPr lang="nb-NO"/>
          </a:p>
        </p:txBody>
      </p:sp>
    </p:spTree>
    <p:extLst>
      <p:ext uri="{BB962C8B-B14F-4D97-AF65-F5344CB8AC3E}">
        <p14:creationId xmlns:p14="http://schemas.microsoft.com/office/powerpoint/2010/main" val="1353355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Statnett</a:t>
            </a:r>
            <a:r>
              <a:rPr lang="nb-NO" baseline="0" dirty="0" smtClean="0"/>
              <a:t> skal ned på HMS-nivå som Offshore-næringen.</a:t>
            </a:r>
            <a:endParaRPr lang="nb-NO" dirty="0"/>
          </a:p>
        </p:txBody>
      </p:sp>
      <p:sp>
        <p:nvSpPr>
          <p:cNvPr id="4" name="Plassholder for lysbildenummer 3"/>
          <p:cNvSpPr>
            <a:spLocks noGrp="1"/>
          </p:cNvSpPr>
          <p:nvPr>
            <p:ph type="sldNum" sz="quarter" idx="10"/>
          </p:nvPr>
        </p:nvSpPr>
        <p:spPr/>
        <p:txBody>
          <a:bodyPr/>
          <a:lstStyle/>
          <a:p>
            <a:fld id="{9AB66443-9EBF-4134-97B3-F68ED826A1A5}" type="slidenum">
              <a:rPr lang="nb-NO" smtClean="0"/>
              <a:t>25</a:t>
            </a:fld>
            <a:endParaRPr lang="nb-NO"/>
          </a:p>
        </p:txBody>
      </p:sp>
    </p:spTree>
    <p:extLst>
      <p:ext uri="{BB962C8B-B14F-4D97-AF65-F5344CB8AC3E}">
        <p14:creationId xmlns:p14="http://schemas.microsoft.com/office/powerpoint/2010/main" val="581900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Først vil vi understreke at totalentrepriser ikke utelukker nordnorske leverandører. Nordnorske leverandører kan tilby på totalentrepriser for stasjoner, hvis de har nødvendig kompetanse og kapasitet. For bygging av ledning er det svært få norske selskaper som har nok kapasitet til å delta i konkurranse om kontrakter. Derimot er det mange lokale entreprenører som har kompetanse på bygging av fundamenter. Statnett har planlagt egen fundamententreprise på en delstrekning som både lokale, nasjonale og internasjonale selskaper kan tilby på.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Lokalt og regionalt næringsliv kan delta enten som direkte kontraktspartner til Statnett eller som underleverandør til andre nasjonale eller internasjonale leverandører i prosjektet. Statnett har god erfaring med at internasjonale selskaper benytter lokale firma. Vårt inntrykk er at slikt samarbeid stort sett går greit basert på erfaring fra andre prosjekter.</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Utover arbeid direkte med bygging av stasjoner og ledning, vil det være mange oppdrag knyttet til forberedelser. For å gi et inntrykk av omfanget kan det nevnes:</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Ombygning av stasjonene Ofoten, Kvandal, Bardufoss og Balsfjord:</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Veiarbeider, grunnarbeider, byggearbeider og betongarbeider på stasjon</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Entreprisearbeider i forbindelse med legging og kobling av kabel</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Flere entrepriser for forberedende arbeider for en strekning på 160 km:</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Anleggsveier for ledning for å gi tilkomst til traseen</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Opparbeidelse av lagerplasser, montasjeplasser, </a:t>
            </a:r>
            <a:r>
              <a:rPr lang="nb-NO" sz="1200" kern="1200" dirty="0" err="1" smtClean="0">
                <a:solidFill>
                  <a:schemeClr val="tx1"/>
                </a:solidFill>
                <a:effectLst/>
                <a:latin typeface="+mn-lt"/>
                <a:ea typeface="+mn-ea"/>
                <a:cs typeface="+mn-cs"/>
              </a:rPr>
              <a:t>baseplasser</a:t>
            </a:r>
            <a:r>
              <a:rPr lang="nb-NO" sz="1200" kern="1200" dirty="0" smtClean="0">
                <a:solidFill>
                  <a:schemeClr val="tx1"/>
                </a:solidFill>
                <a:effectLst/>
                <a:latin typeface="+mn-lt"/>
                <a:ea typeface="+mn-ea"/>
                <a:cs typeface="+mn-cs"/>
              </a:rPr>
              <a:t> for vinsj, brems og tromler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Rivning og ombygging av 132 kV og 420 kV-ledning</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Skogrydding og klargjøring av masteplasser (160 km)</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Egen fundamententreprise på 30 km delstrekning (delta i konkurranse med nasjonale/internasjonale leverandører)</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Medvirkning fra lokalt næringsliv kan bidra til vellykket prosjektgjennomføring. Prosjektet ønsker å ta hensyn til dette i sin anskaffelsesstrategi slik at lokalt og regionalt næringsliv kan delta på en aktiv måte. Prosjektet har i møter med internasjonale firma presentert målsetningen om at lokal kompetanse skal nyttiggjøres fordi dette vil bidra positivt til gjennomføringen. Spesielt når det gjelder anleggsplanlegging vil lokal kjennskap være verdifull for å få effektivitet i vinterarbeid og gode løsninger på krevende logistikk.</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Statnett SF vil videreføre det arbeidet som er påbegynt i LUEN prosjektet med den hensikt å kunne gi mer detaljert informasjon om prosjektgjennomføringen, anskaffelsesstrategi og anbudsprosesser. Dette vil bli gjort gjennom ulike informasjonskanaler og etablering av arenaer hvor lokalt næringsliv kan få mer detaljert informasjon om prosjektet, og også få muligheter til å markedsføre sin kompetanse for andre aktører i prosjektet.</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Statnett SF planlegger å etablere disse tiltakene som en integrert del av prosjektgjennomføringen slik at dette kan fungere som effektive arenaer for posisjonering av lokalt næringsliv og bidra til at disse får anledning  kan utnytte sitt potensiale på best mulig måte.</a:t>
            </a:r>
            <a:endParaRPr lang="en-US"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nb-NO" sz="1200" b="1" kern="1200" dirty="0" smtClean="0">
                <a:solidFill>
                  <a:schemeClr val="tx1"/>
                </a:solidFill>
                <a:effectLst/>
                <a:latin typeface="+mn-lt"/>
                <a:ea typeface="+mn-ea"/>
                <a:cs typeface="+mn-cs"/>
              </a:rPr>
              <a:t>Tidsplan for anskaffelser:</a:t>
            </a:r>
            <a:endParaRPr lang="en-US" sz="1200" b="1"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Oppstart for utsendelse av forespørsler er planlagt til sommeren. Mye av forberedende arbeid planlegges utført i 2013, mens oppstart av byggearbeider på ledning og stasjoner er planlagt til 2014. Befaring for ledningsentreprenører er planlagt i juni 2013.</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p>
          <a:p>
            <a:endParaRPr lang="nb-NO" dirty="0"/>
          </a:p>
        </p:txBody>
      </p:sp>
      <p:sp>
        <p:nvSpPr>
          <p:cNvPr id="4" name="Plassholder for lysbildenummer 3"/>
          <p:cNvSpPr>
            <a:spLocks noGrp="1"/>
          </p:cNvSpPr>
          <p:nvPr>
            <p:ph type="sldNum" sz="quarter" idx="10"/>
          </p:nvPr>
        </p:nvSpPr>
        <p:spPr/>
        <p:txBody>
          <a:bodyPr/>
          <a:lstStyle/>
          <a:p>
            <a:fld id="{840C4D30-F8CE-451F-AA88-82E686D3A20B}" type="slidenum">
              <a:rPr lang="nb-NO" smtClean="0">
                <a:solidFill>
                  <a:prstClr val="black"/>
                </a:solidFill>
              </a:rPr>
              <a:pPr/>
              <a:t>28</a:t>
            </a:fld>
            <a:endParaRPr lang="nb-NO">
              <a:solidFill>
                <a:prstClr val="black"/>
              </a:solidFill>
            </a:endParaRPr>
          </a:p>
        </p:txBody>
      </p:sp>
    </p:spTree>
    <p:extLst>
      <p:ext uri="{BB962C8B-B14F-4D97-AF65-F5344CB8AC3E}">
        <p14:creationId xmlns:p14="http://schemas.microsoft.com/office/powerpoint/2010/main" val="2460988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6"/>
            <a:ext cx="7772400" cy="1470025"/>
          </a:xfrm>
        </p:spPr>
        <p:txBody>
          <a:bodyPr/>
          <a:lstStyle/>
          <a:p>
            <a:r>
              <a:rPr lang="nb-NO" smtClean="0"/>
              <a:t>Klikk for å redigere tittelstil</a:t>
            </a:r>
            <a:endParaRPr lang="nn-NO" dirty="0"/>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n-NO" dirty="0"/>
          </a:p>
        </p:txBody>
      </p:sp>
      <p:sp>
        <p:nvSpPr>
          <p:cNvPr id="4" name="Plassholder for dato 3"/>
          <p:cNvSpPr>
            <a:spLocks noGrp="1"/>
          </p:cNvSpPr>
          <p:nvPr>
            <p:ph type="dt" sz="half" idx="10"/>
          </p:nvPr>
        </p:nvSpPr>
        <p:spPr/>
        <p:txBody>
          <a:bodyPr/>
          <a:lstStyle/>
          <a:p>
            <a:fld id="{35BF956B-02C2-2242-BC44-3CDE7A01F20B}" type="datetimeFigureOut">
              <a:rPr lang="nb-NO" noProof="0" smtClean="0"/>
              <a:t>30.10.2014</a:t>
            </a:fld>
            <a:endParaRPr lang="nb-NO" noProof="0" dirty="0"/>
          </a:p>
        </p:txBody>
      </p:sp>
      <p:sp>
        <p:nvSpPr>
          <p:cNvPr id="5" name="Plassholder for bunntekst 4"/>
          <p:cNvSpPr>
            <a:spLocks noGrp="1"/>
          </p:cNvSpPr>
          <p:nvPr>
            <p:ph type="ftr" sz="quarter" idx="11"/>
          </p:nvPr>
        </p:nvSpPr>
        <p:spPr/>
        <p:txBody>
          <a:bodyPr/>
          <a:lstStyle/>
          <a:p>
            <a:endParaRPr lang="nb-NO" noProof="0" dirty="0"/>
          </a:p>
        </p:txBody>
      </p:sp>
      <p:sp>
        <p:nvSpPr>
          <p:cNvPr id="6" name="Plassholder for lysbildenummer 5"/>
          <p:cNvSpPr>
            <a:spLocks noGrp="1"/>
          </p:cNvSpPr>
          <p:nvPr>
            <p:ph type="sldNum" sz="quarter" idx="12"/>
          </p:nvPr>
        </p:nvSpPr>
        <p:spPr/>
        <p:txBody>
          <a:bodyPr/>
          <a:lstStyle/>
          <a:p>
            <a:fld id="{882BCA07-E943-B643-A424-F6500F861DC5}" type="slidenum">
              <a:rPr lang="nb-NO" noProof="0" smtClean="0"/>
              <a:t>‹#›</a:t>
            </a:fld>
            <a:endParaRPr lang="nb-NO"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dirty="0"/>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
        <p:nvSpPr>
          <p:cNvPr id="4" name="Plassholder for dato 3"/>
          <p:cNvSpPr>
            <a:spLocks noGrp="1"/>
          </p:cNvSpPr>
          <p:nvPr>
            <p:ph type="dt" sz="half" idx="10"/>
          </p:nvPr>
        </p:nvSpPr>
        <p:spPr/>
        <p:txBody>
          <a:bodyPr/>
          <a:lstStyle/>
          <a:p>
            <a:fld id="{35BF956B-02C2-2242-BC44-3CDE7A01F20B}" type="datetimeFigureOut">
              <a:rPr lang="nb-NO" noProof="0" smtClean="0"/>
              <a:t>30.10.2014</a:t>
            </a:fld>
            <a:endParaRPr lang="nb-NO" noProof="0" dirty="0"/>
          </a:p>
        </p:txBody>
      </p:sp>
      <p:sp>
        <p:nvSpPr>
          <p:cNvPr id="5" name="Plassholder for bunntekst 4"/>
          <p:cNvSpPr>
            <a:spLocks noGrp="1"/>
          </p:cNvSpPr>
          <p:nvPr>
            <p:ph type="ftr" sz="quarter" idx="11"/>
          </p:nvPr>
        </p:nvSpPr>
        <p:spPr/>
        <p:txBody>
          <a:bodyPr/>
          <a:lstStyle/>
          <a:p>
            <a:endParaRPr lang="nb-NO" noProof="0" dirty="0"/>
          </a:p>
        </p:txBody>
      </p:sp>
      <p:sp>
        <p:nvSpPr>
          <p:cNvPr id="6" name="Plassholder for lysbildenummer 5"/>
          <p:cNvSpPr>
            <a:spLocks noGrp="1"/>
          </p:cNvSpPr>
          <p:nvPr>
            <p:ph type="sldNum" sz="quarter" idx="12"/>
          </p:nvPr>
        </p:nvSpPr>
        <p:spPr/>
        <p:txBody>
          <a:bodyPr/>
          <a:lstStyle/>
          <a:p>
            <a:fld id="{882BCA07-E943-B643-A424-F6500F861DC5}" type="slidenum">
              <a:rPr lang="nb-NO" noProof="0" smtClean="0"/>
              <a:t>‹#›</a:t>
            </a:fld>
            <a:endParaRPr lang="nb-NO"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9"/>
            <a:ext cx="2057400" cy="5851525"/>
          </a:xfrm>
        </p:spPr>
        <p:txBody>
          <a:bodyPr vert="eaVert"/>
          <a:lstStyle/>
          <a:p>
            <a:r>
              <a:rPr lang="nb-NO" smtClean="0"/>
              <a:t>Klikk for å redigere tittelstil</a:t>
            </a:r>
            <a:endParaRPr lang="nn-NO" dirty="0"/>
          </a:p>
        </p:txBody>
      </p:sp>
      <p:sp>
        <p:nvSpPr>
          <p:cNvPr id="3" name="Plassholder for loddrett tekst 2"/>
          <p:cNvSpPr>
            <a:spLocks noGrp="1"/>
          </p:cNvSpPr>
          <p:nvPr>
            <p:ph type="body" orient="vert" idx="1"/>
          </p:nvPr>
        </p:nvSpPr>
        <p:spPr>
          <a:xfrm>
            <a:off x="457200" y="274639"/>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
        <p:nvSpPr>
          <p:cNvPr id="4" name="Plassholder for dato 3"/>
          <p:cNvSpPr>
            <a:spLocks noGrp="1"/>
          </p:cNvSpPr>
          <p:nvPr>
            <p:ph type="dt" sz="half" idx="10"/>
          </p:nvPr>
        </p:nvSpPr>
        <p:spPr/>
        <p:txBody>
          <a:bodyPr/>
          <a:lstStyle/>
          <a:p>
            <a:fld id="{35BF956B-02C2-2242-BC44-3CDE7A01F20B}" type="datetimeFigureOut">
              <a:rPr lang="nb-NO" noProof="0" smtClean="0"/>
              <a:t>30.10.2014</a:t>
            </a:fld>
            <a:endParaRPr lang="nb-NO" noProof="0" dirty="0"/>
          </a:p>
        </p:txBody>
      </p:sp>
      <p:sp>
        <p:nvSpPr>
          <p:cNvPr id="5" name="Plassholder for bunntekst 4"/>
          <p:cNvSpPr>
            <a:spLocks noGrp="1"/>
          </p:cNvSpPr>
          <p:nvPr>
            <p:ph type="ftr" sz="quarter" idx="11"/>
          </p:nvPr>
        </p:nvSpPr>
        <p:spPr/>
        <p:txBody>
          <a:bodyPr/>
          <a:lstStyle/>
          <a:p>
            <a:endParaRPr lang="nb-NO" noProof="0" dirty="0"/>
          </a:p>
        </p:txBody>
      </p:sp>
      <p:sp>
        <p:nvSpPr>
          <p:cNvPr id="6" name="Plassholder for lysbildenummer 5"/>
          <p:cNvSpPr>
            <a:spLocks noGrp="1"/>
          </p:cNvSpPr>
          <p:nvPr>
            <p:ph type="sldNum" sz="quarter" idx="12"/>
          </p:nvPr>
        </p:nvSpPr>
        <p:spPr/>
        <p:txBody>
          <a:bodyPr/>
          <a:lstStyle/>
          <a:p>
            <a:fld id="{882BCA07-E943-B643-A424-F6500F861DC5}" type="slidenum">
              <a:rPr lang="nb-NO" noProof="0" smtClean="0"/>
              <a:t>‹#›</a:t>
            </a:fld>
            <a:endParaRPr lang="nb-NO"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Heldekkende bilde #1">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162000" y="162000"/>
            <a:ext cx="8820000" cy="6534000"/>
          </a:xfrm>
          <a:blipFill dpi="0" rotWithShape="1">
            <a:blip r:embed="rId2" cstate="print"/>
            <a:srcRect/>
            <a:tile tx="0" ty="0" sx="100000" sy="100000" flip="none" algn="b"/>
          </a:blipFill>
        </p:spPr>
        <p:txBody>
          <a:bodyPr tIns="2808000"/>
          <a:lstStyle>
            <a:lvl1pPr marL="0" indent="0" algn="ctr">
              <a:buNone/>
              <a:defRPr baseline="0">
                <a:solidFill>
                  <a:schemeClr val="bg1"/>
                </a:solidFill>
              </a:defRPr>
            </a:lvl1pPr>
          </a:lstStyle>
          <a:p>
            <a:r>
              <a:rPr lang="nb-NO" dirty="0" smtClean="0"/>
              <a:t>Sett inn bilde</a:t>
            </a:r>
            <a:endParaRPr lang="nb-NO" dirty="0"/>
          </a:p>
        </p:txBody>
      </p:sp>
      <p:sp>
        <p:nvSpPr>
          <p:cNvPr id="4" name="Date Placeholder 3"/>
          <p:cNvSpPr>
            <a:spLocks noGrp="1"/>
          </p:cNvSpPr>
          <p:nvPr>
            <p:ph type="dt" sz="half" idx="10"/>
          </p:nvPr>
        </p:nvSpPr>
        <p:spPr/>
        <p:txBody>
          <a:bodyPr/>
          <a:lstStyle>
            <a:lvl1pPr>
              <a:defRPr>
                <a:solidFill>
                  <a:schemeClr val="bg1"/>
                </a:solidFill>
              </a:defRPr>
            </a:lvl1pPr>
          </a:lstStyle>
          <a:p>
            <a:fld id="{0A301B81-D02C-4823-9885-B96A2FF0C747}" type="datetime1">
              <a:rPr lang="nb-NO" smtClean="0">
                <a:solidFill>
                  <a:prstClr val="white"/>
                </a:solidFill>
              </a:rPr>
              <a:pPr/>
              <a:t>30.10.2014</a:t>
            </a:fld>
            <a:endParaRPr lang="nb-NO">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nb-NO" smtClean="0">
                <a:solidFill>
                  <a:prstClr val="white"/>
                </a:solidFill>
              </a:rPr>
              <a:t>Statnetts høstkonferanse 2012 - Håkon Borgen</a:t>
            </a:r>
            <a:endParaRPr lang="nb-NO"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C751713-71AE-4FC1-AAF2-18F37928C46F}" type="slidenum">
              <a:rPr lang="nb-NO" smtClean="0">
                <a:solidFill>
                  <a:prstClr val="white"/>
                </a:solidFill>
              </a:rPr>
              <a:pPr/>
              <a:t>‹#›</a:t>
            </a:fld>
            <a:endParaRPr lang="nb-NO">
              <a:solidFill>
                <a:prstClr val="white"/>
              </a:solidFill>
            </a:endParaRPr>
          </a:p>
        </p:txBody>
      </p:sp>
      <p:sp>
        <p:nvSpPr>
          <p:cNvPr id="14" name="Text Placeholder 12"/>
          <p:cNvSpPr>
            <a:spLocks noGrp="1"/>
          </p:cNvSpPr>
          <p:nvPr>
            <p:ph type="body" sz="quarter" idx="15" hasCustomPrompt="1"/>
          </p:nvPr>
        </p:nvSpPr>
        <p:spPr>
          <a:xfrm>
            <a:off x="-3600" y="6278400"/>
            <a:ext cx="1317600" cy="579600"/>
          </a:xfrm>
          <a:blipFill dpi="0" rotWithShape="1">
            <a:blip r:embed="rId3" cstate="print"/>
            <a:srcRect/>
            <a:tile tx="0" ty="0" sx="100000" sy="100000" flip="none" algn="b"/>
          </a:blipFill>
        </p:spPr>
        <p:txBody>
          <a:bodyPr/>
          <a:lstStyle>
            <a:lvl1pPr marL="0" indent="0">
              <a:buNone/>
              <a:defRPr/>
            </a:lvl1pPr>
          </a:lstStyle>
          <a:p>
            <a:pPr lvl="0"/>
            <a:r>
              <a:rPr lang="nb-NO" dirty="0" smtClean="0"/>
              <a:t> </a:t>
            </a:r>
            <a:endParaRPr lang="nb-NO" dirty="0"/>
          </a:p>
        </p:txBody>
      </p:sp>
    </p:spTree>
    <p:extLst>
      <p:ext uri="{BB962C8B-B14F-4D97-AF65-F5344CB8AC3E}">
        <p14:creationId xmlns:p14="http://schemas.microsoft.com/office/powerpoint/2010/main" val="1797477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
        <p:nvSpPr>
          <p:cNvPr id="4" name="Plassholder for dato 3"/>
          <p:cNvSpPr>
            <a:spLocks noGrp="1"/>
          </p:cNvSpPr>
          <p:nvPr>
            <p:ph type="dt" sz="half" idx="10"/>
          </p:nvPr>
        </p:nvSpPr>
        <p:spPr/>
        <p:txBody>
          <a:bodyPr/>
          <a:lstStyle/>
          <a:p>
            <a:fld id="{35BF956B-02C2-2242-BC44-3CDE7A01F20B}" type="datetimeFigureOut">
              <a:rPr lang="nb-NO" noProof="0" smtClean="0"/>
              <a:t>30.10.2014</a:t>
            </a:fld>
            <a:endParaRPr lang="nb-NO" noProof="0" dirty="0"/>
          </a:p>
        </p:txBody>
      </p:sp>
      <p:sp>
        <p:nvSpPr>
          <p:cNvPr id="5" name="Plassholder for bunntekst 4"/>
          <p:cNvSpPr>
            <a:spLocks noGrp="1"/>
          </p:cNvSpPr>
          <p:nvPr>
            <p:ph type="ftr" sz="quarter" idx="11"/>
          </p:nvPr>
        </p:nvSpPr>
        <p:spPr/>
        <p:txBody>
          <a:bodyPr/>
          <a:lstStyle/>
          <a:p>
            <a:endParaRPr lang="nb-NO" noProof="0" dirty="0"/>
          </a:p>
        </p:txBody>
      </p:sp>
      <p:sp>
        <p:nvSpPr>
          <p:cNvPr id="6" name="Plassholder for lysbildenummer 5"/>
          <p:cNvSpPr>
            <a:spLocks noGrp="1"/>
          </p:cNvSpPr>
          <p:nvPr>
            <p:ph type="sldNum" sz="quarter" idx="12"/>
          </p:nvPr>
        </p:nvSpPr>
        <p:spPr/>
        <p:txBody>
          <a:bodyPr/>
          <a:lstStyle/>
          <a:p>
            <a:fld id="{882BCA07-E943-B643-A424-F6500F861DC5}" type="slidenum">
              <a:rPr lang="nb-NO" noProof="0" smtClean="0"/>
              <a:t>‹#›</a:t>
            </a:fld>
            <a:endParaRPr lang="nb-NO"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1"/>
            <a:ext cx="7772400" cy="1362075"/>
          </a:xfrm>
        </p:spPr>
        <p:txBody>
          <a:bodyPr anchor="t"/>
          <a:lstStyle>
            <a:lvl1pPr algn="l">
              <a:defRPr sz="4000" b="1" cap="all"/>
            </a:lvl1pPr>
          </a:lstStyle>
          <a:p>
            <a:r>
              <a:rPr lang="nb-NO" smtClean="0"/>
              <a:t>Klikk for å redigere tittelstil</a:t>
            </a:r>
            <a:endParaRPr lang="nn-NO" dirty="0"/>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35BF956B-02C2-2242-BC44-3CDE7A01F20B}" type="datetimeFigureOut">
              <a:rPr lang="nb-NO" noProof="0" smtClean="0"/>
              <a:t>30.10.2014</a:t>
            </a:fld>
            <a:endParaRPr lang="nb-NO" noProof="0" dirty="0"/>
          </a:p>
        </p:txBody>
      </p:sp>
      <p:sp>
        <p:nvSpPr>
          <p:cNvPr id="5" name="Plassholder for bunntekst 4"/>
          <p:cNvSpPr>
            <a:spLocks noGrp="1"/>
          </p:cNvSpPr>
          <p:nvPr>
            <p:ph type="ftr" sz="quarter" idx="11"/>
          </p:nvPr>
        </p:nvSpPr>
        <p:spPr/>
        <p:txBody>
          <a:bodyPr/>
          <a:lstStyle/>
          <a:p>
            <a:endParaRPr lang="nb-NO" noProof="0" dirty="0"/>
          </a:p>
        </p:txBody>
      </p:sp>
      <p:sp>
        <p:nvSpPr>
          <p:cNvPr id="6" name="Plassholder for lysbildenummer 5"/>
          <p:cNvSpPr>
            <a:spLocks noGrp="1"/>
          </p:cNvSpPr>
          <p:nvPr>
            <p:ph type="sldNum" sz="quarter" idx="12"/>
          </p:nvPr>
        </p:nvSpPr>
        <p:spPr/>
        <p:txBody>
          <a:bodyPr/>
          <a:lstStyle/>
          <a:p>
            <a:fld id="{882BCA07-E943-B643-A424-F6500F861DC5}" type="slidenum">
              <a:rPr lang="nb-NO" noProof="0" smtClean="0"/>
              <a:t>‹#›</a:t>
            </a:fld>
            <a:endParaRPr lang="nb-NO"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dirty="0"/>
          </a:p>
        </p:txBody>
      </p:sp>
      <p:sp>
        <p:nvSpPr>
          <p:cNvPr id="3" name="Plassholder for innhold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
        <p:nvSpPr>
          <p:cNvPr id="4" name="Plassholder for innhold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
        <p:nvSpPr>
          <p:cNvPr id="5" name="Plassholder for dato 4"/>
          <p:cNvSpPr>
            <a:spLocks noGrp="1"/>
          </p:cNvSpPr>
          <p:nvPr>
            <p:ph type="dt" sz="half" idx="10"/>
          </p:nvPr>
        </p:nvSpPr>
        <p:spPr/>
        <p:txBody>
          <a:bodyPr/>
          <a:lstStyle/>
          <a:p>
            <a:fld id="{35BF956B-02C2-2242-BC44-3CDE7A01F20B}" type="datetimeFigureOut">
              <a:rPr lang="nb-NO" noProof="0" smtClean="0"/>
              <a:t>30.10.2014</a:t>
            </a:fld>
            <a:endParaRPr lang="nb-NO" noProof="0" dirty="0"/>
          </a:p>
        </p:txBody>
      </p:sp>
      <p:sp>
        <p:nvSpPr>
          <p:cNvPr id="6" name="Plassholder for bunntekst 5"/>
          <p:cNvSpPr>
            <a:spLocks noGrp="1"/>
          </p:cNvSpPr>
          <p:nvPr>
            <p:ph type="ftr" sz="quarter" idx="11"/>
          </p:nvPr>
        </p:nvSpPr>
        <p:spPr/>
        <p:txBody>
          <a:bodyPr/>
          <a:lstStyle/>
          <a:p>
            <a:endParaRPr lang="nb-NO" noProof="0" dirty="0"/>
          </a:p>
        </p:txBody>
      </p:sp>
      <p:sp>
        <p:nvSpPr>
          <p:cNvPr id="7" name="Plassholder for lysbildenummer 6"/>
          <p:cNvSpPr>
            <a:spLocks noGrp="1"/>
          </p:cNvSpPr>
          <p:nvPr>
            <p:ph type="sldNum" sz="quarter" idx="12"/>
          </p:nvPr>
        </p:nvSpPr>
        <p:spPr/>
        <p:txBody>
          <a:bodyPr/>
          <a:lstStyle/>
          <a:p>
            <a:fld id="{882BCA07-E943-B643-A424-F6500F861DC5}" type="slidenum">
              <a:rPr lang="nb-NO" noProof="0" smtClean="0"/>
              <a:t>‹#›</a:t>
            </a:fld>
            <a:endParaRPr lang="nb-NO"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n-NO" dirty="0"/>
          </a:p>
        </p:txBody>
      </p:sp>
      <p:sp>
        <p:nvSpPr>
          <p:cNvPr id="3" name="Plassholder for tekst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
        <p:nvSpPr>
          <p:cNvPr id="5" name="Plassholder for tekst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
        <p:nvSpPr>
          <p:cNvPr id="7" name="Plassholder for dato 6"/>
          <p:cNvSpPr>
            <a:spLocks noGrp="1"/>
          </p:cNvSpPr>
          <p:nvPr>
            <p:ph type="dt" sz="half" idx="10"/>
          </p:nvPr>
        </p:nvSpPr>
        <p:spPr/>
        <p:txBody>
          <a:bodyPr/>
          <a:lstStyle/>
          <a:p>
            <a:fld id="{35BF956B-02C2-2242-BC44-3CDE7A01F20B}" type="datetimeFigureOut">
              <a:rPr lang="nb-NO" noProof="0" smtClean="0"/>
              <a:t>30.10.2014</a:t>
            </a:fld>
            <a:endParaRPr lang="nb-NO" noProof="0" dirty="0"/>
          </a:p>
        </p:txBody>
      </p:sp>
      <p:sp>
        <p:nvSpPr>
          <p:cNvPr id="8" name="Plassholder for bunntekst 7"/>
          <p:cNvSpPr>
            <a:spLocks noGrp="1"/>
          </p:cNvSpPr>
          <p:nvPr>
            <p:ph type="ftr" sz="quarter" idx="11"/>
          </p:nvPr>
        </p:nvSpPr>
        <p:spPr/>
        <p:txBody>
          <a:bodyPr/>
          <a:lstStyle/>
          <a:p>
            <a:endParaRPr lang="nb-NO" noProof="0" dirty="0"/>
          </a:p>
        </p:txBody>
      </p:sp>
      <p:sp>
        <p:nvSpPr>
          <p:cNvPr id="9" name="Plassholder for lysbildenummer 8"/>
          <p:cNvSpPr>
            <a:spLocks noGrp="1"/>
          </p:cNvSpPr>
          <p:nvPr>
            <p:ph type="sldNum" sz="quarter" idx="12"/>
          </p:nvPr>
        </p:nvSpPr>
        <p:spPr/>
        <p:txBody>
          <a:bodyPr/>
          <a:lstStyle/>
          <a:p>
            <a:fld id="{882BCA07-E943-B643-A424-F6500F861DC5}" type="slidenum">
              <a:rPr lang="nb-NO" noProof="0" smtClean="0"/>
              <a:t>‹#›</a:t>
            </a:fld>
            <a:endParaRPr lang="nb-NO"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dato 2"/>
          <p:cNvSpPr>
            <a:spLocks noGrp="1"/>
          </p:cNvSpPr>
          <p:nvPr>
            <p:ph type="dt" sz="half" idx="10"/>
          </p:nvPr>
        </p:nvSpPr>
        <p:spPr/>
        <p:txBody>
          <a:bodyPr/>
          <a:lstStyle/>
          <a:p>
            <a:fld id="{35BF956B-02C2-2242-BC44-3CDE7A01F20B}" type="datetimeFigureOut">
              <a:rPr lang="nn-NO" smtClean="0"/>
              <a:t>30.10.2014</a:t>
            </a:fld>
            <a:endParaRPr lang="nn-NO"/>
          </a:p>
        </p:txBody>
      </p:sp>
      <p:sp>
        <p:nvSpPr>
          <p:cNvPr id="4" name="Plassholder for bunntekst 3"/>
          <p:cNvSpPr>
            <a:spLocks noGrp="1"/>
          </p:cNvSpPr>
          <p:nvPr>
            <p:ph type="ftr" sz="quarter" idx="11"/>
          </p:nvPr>
        </p:nvSpPr>
        <p:spPr/>
        <p:txBody>
          <a:bodyPr/>
          <a:lstStyle/>
          <a:p>
            <a:endParaRPr lang="nn-NO"/>
          </a:p>
        </p:txBody>
      </p:sp>
      <p:sp>
        <p:nvSpPr>
          <p:cNvPr id="5" name="Plassholder for lysbildenummer 4"/>
          <p:cNvSpPr>
            <a:spLocks noGrp="1"/>
          </p:cNvSpPr>
          <p:nvPr>
            <p:ph type="sldNum" sz="quarter" idx="12"/>
          </p:nvPr>
        </p:nvSpPr>
        <p:spPr/>
        <p:txBody>
          <a:bodyPr/>
          <a:lstStyle/>
          <a:p>
            <a:fld id="{882BCA07-E943-B643-A424-F6500F861DC5}" type="slidenum">
              <a:rPr lang="nn-NO" smtClean="0"/>
              <a:t>‹#›</a:t>
            </a:fld>
            <a:endParaRPr lang="nn-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5BF956B-02C2-2242-BC44-3CDE7A01F20B}" type="datetimeFigureOut">
              <a:rPr lang="nn-NO" smtClean="0"/>
              <a:t>30.10.2014</a:t>
            </a:fld>
            <a:endParaRPr lang="nn-NO"/>
          </a:p>
        </p:txBody>
      </p:sp>
      <p:sp>
        <p:nvSpPr>
          <p:cNvPr id="3" name="Plassholder for bunntekst 2"/>
          <p:cNvSpPr>
            <a:spLocks noGrp="1"/>
          </p:cNvSpPr>
          <p:nvPr>
            <p:ph type="ftr" sz="quarter" idx="11"/>
          </p:nvPr>
        </p:nvSpPr>
        <p:spPr/>
        <p:txBody>
          <a:bodyPr/>
          <a:lstStyle/>
          <a:p>
            <a:endParaRPr lang="nn-NO"/>
          </a:p>
        </p:txBody>
      </p:sp>
      <p:sp>
        <p:nvSpPr>
          <p:cNvPr id="4" name="Plassholder for lysbildenummer 3"/>
          <p:cNvSpPr>
            <a:spLocks noGrp="1"/>
          </p:cNvSpPr>
          <p:nvPr>
            <p:ph type="sldNum" sz="quarter" idx="12"/>
          </p:nvPr>
        </p:nvSpPr>
        <p:spPr/>
        <p:txBody>
          <a:bodyPr/>
          <a:lstStyle/>
          <a:p>
            <a:fld id="{882BCA07-E943-B643-A424-F6500F861DC5}" type="slidenum">
              <a:rPr lang="nn-NO" smtClean="0"/>
              <a:t>‹#›</a:t>
            </a:fld>
            <a:endParaRPr lang="nn-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2" y="273049"/>
            <a:ext cx="3008313" cy="1162051"/>
          </a:xfrm>
        </p:spPr>
        <p:txBody>
          <a:bodyPr anchor="b"/>
          <a:lstStyle>
            <a:lvl1pPr algn="l">
              <a:defRPr sz="2000" b="1"/>
            </a:lvl1pPr>
          </a:lstStyle>
          <a:p>
            <a:r>
              <a:rPr lang="nb-NO" smtClean="0"/>
              <a:t>Klikk for å redigere tittelstil</a:t>
            </a:r>
            <a:endParaRPr lang="nn-NO"/>
          </a:p>
        </p:txBody>
      </p:sp>
      <p:sp>
        <p:nvSpPr>
          <p:cNvPr id="3" name="Plassholder for innhold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tekst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35BF956B-02C2-2242-BC44-3CDE7A01F20B}" type="datetimeFigureOut">
              <a:rPr lang="nn-NO" smtClean="0"/>
              <a:t>30.10.2014</a:t>
            </a:fld>
            <a:endParaRPr lang="nn-NO"/>
          </a:p>
        </p:txBody>
      </p:sp>
      <p:sp>
        <p:nvSpPr>
          <p:cNvPr id="6" name="Plassholder for bunntekst 5"/>
          <p:cNvSpPr>
            <a:spLocks noGrp="1"/>
          </p:cNvSpPr>
          <p:nvPr>
            <p:ph type="ftr" sz="quarter" idx="11"/>
          </p:nvPr>
        </p:nvSpPr>
        <p:spPr/>
        <p:txBody>
          <a:bodyPr/>
          <a:lstStyle/>
          <a:p>
            <a:endParaRPr lang="nn-NO"/>
          </a:p>
        </p:txBody>
      </p:sp>
      <p:sp>
        <p:nvSpPr>
          <p:cNvPr id="7" name="Plassholder for lysbildenummer 6"/>
          <p:cNvSpPr>
            <a:spLocks noGrp="1"/>
          </p:cNvSpPr>
          <p:nvPr>
            <p:ph type="sldNum" sz="quarter" idx="12"/>
          </p:nvPr>
        </p:nvSpPr>
        <p:spPr/>
        <p:txBody>
          <a:bodyPr/>
          <a:lstStyle/>
          <a:p>
            <a:fld id="{882BCA07-E943-B643-A424-F6500F861DC5}" type="slidenum">
              <a:rPr lang="nn-NO" smtClean="0"/>
              <a:t>‹#›</a:t>
            </a:fld>
            <a:endParaRPr lang="nn-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9"/>
          </a:xfrm>
        </p:spPr>
        <p:txBody>
          <a:bodyPr anchor="b"/>
          <a:lstStyle>
            <a:lvl1pPr algn="l">
              <a:defRPr sz="2000" b="1"/>
            </a:lvl1pPr>
          </a:lstStyle>
          <a:p>
            <a:r>
              <a:rPr lang="nb-NO" smtClean="0"/>
              <a:t>Klikk for å redigere tittelstil</a:t>
            </a:r>
            <a:endParaRPr lang="nn-NO" dirty="0"/>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n-NO"/>
          </a:p>
        </p:txBody>
      </p:sp>
      <p:sp>
        <p:nvSpPr>
          <p:cNvPr id="4" name="Plassholder for tekst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35BF956B-02C2-2242-BC44-3CDE7A01F20B}" type="datetimeFigureOut">
              <a:rPr lang="nb-NO" noProof="0" smtClean="0"/>
              <a:t>30.10.2014</a:t>
            </a:fld>
            <a:endParaRPr lang="nb-NO" noProof="0" dirty="0"/>
          </a:p>
        </p:txBody>
      </p:sp>
      <p:sp>
        <p:nvSpPr>
          <p:cNvPr id="6" name="Plassholder for bunntekst 5"/>
          <p:cNvSpPr>
            <a:spLocks noGrp="1"/>
          </p:cNvSpPr>
          <p:nvPr>
            <p:ph type="ftr" sz="quarter" idx="11"/>
          </p:nvPr>
        </p:nvSpPr>
        <p:spPr/>
        <p:txBody>
          <a:bodyPr/>
          <a:lstStyle/>
          <a:p>
            <a:endParaRPr lang="nb-NO" noProof="0" dirty="0"/>
          </a:p>
        </p:txBody>
      </p:sp>
      <p:sp>
        <p:nvSpPr>
          <p:cNvPr id="7" name="Plassholder for lysbildenummer 6"/>
          <p:cNvSpPr>
            <a:spLocks noGrp="1"/>
          </p:cNvSpPr>
          <p:nvPr>
            <p:ph type="sldNum" sz="quarter" idx="12"/>
          </p:nvPr>
        </p:nvSpPr>
        <p:spPr>
          <a:xfrm>
            <a:off x="6557075" y="6356351"/>
            <a:ext cx="2133600" cy="365125"/>
          </a:xfrm>
        </p:spPr>
        <p:txBody>
          <a:bodyPr/>
          <a:lstStyle/>
          <a:p>
            <a:fld id="{882BCA07-E943-B643-A424-F6500F861DC5}" type="slidenum">
              <a:rPr lang="nb-NO" noProof="0" smtClean="0"/>
              <a:t>‹#›</a:t>
            </a:fld>
            <a:endParaRPr lang="nb-NO"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nb-NO" dirty="0" smtClean="0"/>
              <a:t>Klikk for å redigere tittelstil</a:t>
            </a:r>
            <a:endParaRPr lang="nn-NO" dirty="0"/>
          </a:p>
        </p:txBody>
      </p:sp>
      <p:sp>
        <p:nvSpPr>
          <p:cNvPr id="3" name="Plassholder for tekst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n-NO" dirty="0"/>
          </a:p>
        </p:txBody>
      </p:sp>
      <p:sp>
        <p:nvSpPr>
          <p:cNvPr id="4" name="Plassholder for dato 3"/>
          <p:cNvSpPr>
            <a:spLocks noGrp="1"/>
          </p:cNvSpPr>
          <p:nvPr>
            <p:ph type="dt" sz="half" idx="2"/>
          </p:nvPr>
        </p:nvSpPr>
        <p:spPr>
          <a:xfrm>
            <a:off x="1884218" y="6356351"/>
            <a:ext cx="113314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BF956B-02C2-2242-BC44-3CDE7A01F20B}" type="datetimeFigureOut">
              <a:rPr lang="nb-NO" noProof="0" smtClean="0"/>
              <a:t>30.10.2014</a:t>
            </a:fld>
            <a:endParaRPr lang="nb-NO" noProof="0" dirty="0"/>
          </a:p>
        </p:txBody>
      </p:sp>
      <p:sp>
        <p:nvSpPr>
          <p:cNvPr id="5" name="Plassholder for bunntekst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noProof="0" dirty="0"/>
          </a:p>
        </p:txBody>
      </p:sp>
      <p:sp>
        <p:nvSpPr>
          <p:cNvPr id="6" name="Plassholder for lysbildenumm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2BCA07-E943-B643-A424-F6500F861DC5}" type="slidenum">
              <a:rPr lang="nb-NO" noProof="0" smtClean="0"/>
              <a:t>‹#›</a:t>
            </a:fld>
            <a:endParaRPr lang="nb-NO" noProof="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rgbClr val="D31245"/>
          </a:solidFill>
          <a:latin typeface="Times"/>
          <a:ea typeface="+mj-ea"/>
          <a:cs typeface="Times"/>
        </a:defRPr>
      </a:lvl1pPr>
    </p:titleStyle>
    <p:bodyStyle>
      <a:lvl1pPr marL="457200" indent="-457200" algn="l" defTabSz="457200" rtl="0" eaLnBrk="1" latinLnBrk="0" hangingPunct="1">
        <a:spcBef>
          <a:spcPct val="20000"/>
        </a:spcBef>
        <a:buClr>
          <a:srgbClr val="D31245"/>
        </a:buClr>
        <a:buFont typeface="Wingdings" charset="2"/>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D31245"/>
        </a:buClr>
        <a:buFont typeface="Wingdings" charset="2"/>
        <a:buChar char=""/>
        <a:defRPr sz="2800" kern="1200">
          <a:solidFill>
            <a:schemeClr val="tx1">
              <a:lumMod val="50000"/>
              <a:lumOff val="50000"/>
            </a:schemeClr>
          </a:solidFill>
          <a:latin typeface="+mn-lt"/>
          <a:ea typeface="+mn-ea"/>
          <a:cs typeface="+mn-cs"/>
        </a:defRPr>
      </a:lvl2pPr>
      <a:lvl3pPr marL="1257300" indent="-342900" algn="l" defTabSz="457200" rtl="0" eaLnBrk="1" latinLnBrk="0" hangingPunct="1">
        <a:spcBef>
          <a:spcPct val="20000"/>
        </a:spcBef>
        <a:buClr>
          <a:srgbClr val="D31245"/>
        </a:buClr>
        <a:buFont typeface="Wingdings" charset="2"/>
        <a:buChar char=""/>
        <a:defRPr sz="2400" kern="1200">
          <a:solidFill>
            <a:srgbClr val="A6A6A6"/>
          </a:solidFill>
          <a:latin typeface="+mn-lt"/>
          <a:ea typeface="+mn-ea"/>
          <a:cs typeface="+mn-cs"/>
        </a:defRPr>
      </a:lvl3pPr>
      <a:lvl4pPr marL="1714500" indent="-342900" algn="l" defTabSz="457200" rtl="0" eaLnBrk="1" latinLnBrk="0" hangingPunct="1">
        <a:spcBef>
          <a:spcPct val="20000"/>
        </a:spcBef>
        <a:buClr>
          <a:srgbClr val="D31245"/>
        </a:buClr>
        <a:buFont typeface="Wingdings" charset="2"/>
        <a:buChar char=""/>
        <a:defRPr sz="2000" kern="1200">
          <a:solidFill>
            <a:srgbClr val="A6A6A6"/>
          </a:solidFill>
          <a:latin typeface="+mn-lt"/>
          <a:ea typeface="+mn-ea"/>
          <a:cs typeface="+mn-cs"/>
        </a:defRPr>
      </a:lvl4pPr>
      <a:lvl5pPr marL="2171700" indent="-342900" algn="l" defTabSz="457200" rtl="0" eaLnBrk="1" latinLnBrk="0" hangingPunct="1">
        <a:spcBef>
          <a:spcPct val="20000"/>
        </a:spcBef>
        <a:buClr>
          <a:srgbClr val="D31245"/>
        </a:buClr>
        <a:buFont typeface="Wingdings" charset="2"/>
        <a:buChar char=""/>
        <a:defRPr sz="2000" kern="1200">
          <a:solidFill>
            <a:srgbClr val="A6A6A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2"/>
          <p:cNvPicPr>
            <a:picLocks noChangeAspect="1"/>
          </p:cNvPicPr>
          <p:nvPr/>
        </p:nvPicPr>
        <p:blipFill rotWithShape="1">
          <a:blip r:embed="rId2">
            <a:extLst>
              <a:ext uri="{28A0092B-C50C-407E-A947-70E740481C1C}">
                <a14:useLocalDpi xmlns:a14="http://schemas.microsoft.com/office/drawing/2010/main" val="0"/>
              </a:ext>
            </a:extLst>
          </a:blip>
          <a:srcRect t="28935" r="18733" b="10787"/>
          <a:stretch/>
        </p:blipFill>
        <p:spPr>
          <a:xfrm>
            <a:off x="304162" y="352342"/>
            <a:ext cx="8549640" cy="4734644"/>
          </a:xfrm>
          <a:custGeom>
            <a:avLst/>
            <a:gdLst>
              <a:gd name="connsiteX0" fmla="*/ 0 w 8521200"/>
              <a:gd name="connsiteY0" fmla="*/ 0 h 5013208"/>
              <a:gd name="connsiteX1" fmla="*/ 8521200 w 8521200"/>
              <a:gd name="connsiteY1" fmla="*/ 0 h 5013208"/>
              <a:gd name="connsiteX2" fmla="*/ 8521200 w 8521200"/>
              <a:gd name="connsiteY2" fmla="*/ 5013208 h 5013208"/>
              <a:gd name="connsiteX3" fmla="*/ 0 w 8521200"/>
              <a:gd name="connsiteY3" fmla="*/ 5013208 h 5013208"/>
              <a:gd name="connsiteX4" fmla="*/ 0 w 8521200"/>
              <a:gd name="connsiteY4" fmla="*/ 0 h 5013208"/>
              <a:gd name="connsiteX0" fmla="*/ 2247 w 8523447"/>
              <a:gd name="connsiteY0" fmla="*/ 0 h 5013208"/>
              <a:gd name="connsiteX1" fmla="*/ 8523447 w 8523447"/>
              <a:gd name="connsiteY1" fmla="*/ 0 h 5013208"/>
              <a:gd name="connsiteX2" fmla="*/ 8523447 w 8523447"/>
              <a:gd name="connsiteY2" fmla="*/ 5013208 h 5013208"/>
              <a:gd name="connsiteX3" fmla="*/ 2247 w 8523447"/>
              <a:gd name="connsiteY3" fmla="*/ 5013208 h 5013208"/>
              <a:gd name="connsiteX4" fmla="*/ 0 w 8523447"/>
              <a:gd name="connsiteY4" fmla="*/ 2907638 h 5013208"/>
              <a:gd name="connsiteX5" fmla="*/ 2247 w 8523447"/>
              <a:gd name="connsiteY5" fmla="*/ 0 h 5013208"/>
              <a:gd name="connsiteX0" fmla="*/ 2247 w 8523447"/>
              <a:gd name="connsiteY0" fmla="*/ 0 h 5013208"/>
              <a:gd name="connsiteX1" fmla="*/ 8523447 w 8523447"/>
              <a:gd name="connsiteY1" fmla="*/ 0 h 5013208"/>
              <a:gd name="connsiteX2" fmla="*/ 8523447 w 8523447"/>
              <a:gd name="connsiteY2" fmla="*/ 5013208 h 5013208"/>
              <a:gd name="connsiteX3" fmla="*/ 0 w 8523447"/>
              <a:gd name="connsiteY3" fmla="*/ 2907638 h 5013208"/>
              <a:gd name="connsiteX4" fmla="*/ 2247 w 8523447"/>
              <a:gd name="connsiteY4" fmla="*/ 0 h 5013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3447" h="5013208">
                <a:moveTo>
                  <a:pt x="2247" y="0"/>
                </a:moveTo>
                <a:lnTo>
                  <a:pt x="8523447" y="0"/>
                </a:lnTo>
                <a:lnTo>
                  <a:pt x="8523447" y="5013208"/>
                </a:lnTo>
                <a:lnTo>
                  <a:pt x="0" y="2907638"/>
                </a:lnTo>
                <a:lnTo>
                  <a:pt x="2247" y="0"/>
                </a:lnTo>
                <a:close/>
              </a:path>
            </a:pathLst>
          </a:custGeom>
          <a:blipFill dpi="0" rotWithShape="1">
            <a:blip r:embed="rId3"/>
            <a:srcRect/>
            <a:tile tx="0" ty="0" sx="100000" sy="100000" flip="none" algn="tl"/>
          </a:blipFill>
        </p:spPr>
      </p:pic>
      <p:sp>
        <p:nvSpPr>
          <p:cNvPr id="5" name="Tittel 4"/>
          <p:cNvSpPr>
            <a:spLocks noGrp="1"/>
          </p:cNvSpPr>
          <p:nvPr>
            <p:ph type="ctrTitle"/>
          </p:nvPr>
        </p:nvSpPr>
        <p:spPr>
          <a:xfrm>
            <a:off x="685800" y="352342"/>
            <a:ext cx="7772400" cy="1470025"/>
          </a:xfrm>
        </p:spPr>
        <p:txBody>
          <a:bodyPr/>
          <a:lstStyle/>
          <a:p>
            <a:r>
              <a:rPr lang="nb-NO" dirty="0" smtClean="0"/>
              <a:t>Ofoten - Hammerfest</a:t>
            </a:r>
            <a:endParaRPr lang="nb-NO" dirty="0"/>
          </a:p>
        </p:txBody>
      </p:sp>
      <p:sp>
        <p:nvSpPr>
          <p:cNvPr id="6" name="Undertittel 5"/>
          <p:cNvSpPr>
            <a:spLocks noGrp="1"/>
          </p:cNvSpPr>
          <p:nvPr>
            <p:ph type="subTitle" idx="1"/>
          </p:nvPr>
        </p:nvSpPr>
        <p:spPr>
          <a:xfrm>
            <a:off x="1371600" y="4716780"/>
            <a:ext cx="6400800" cy="1379220"/>
          </a:xfrm>
        </p:spPr>
        <p:txBody>
          <a:bodyPr>
            <a:normAutofit/>
          </a:bodyPr>
          <a:lstStyle/>
          <a:p>
            <a:r>
              <a:rPr lang="nb-NO" b="1" dirty="0" smtClean="0">
                <a:solidFill>
                  <a:schemeClr val="tx1"/>
                </a:solidFill>
              </a:rPr>
              <a:t>Bardu kommune 30.oktober 2014</a:t>
            </a:r>
            <a:br>
              <a:rPr lang="nb-NO" b="1" dirty="0" smtClean="0">
                <a:solidFill>
                  <a:schemeClr val="tx1"/>
                </a:solidFill>
              </a:rPr>
            </a:br>
            <a:r>
              <a:rPr lang="nb-NO" dirty="0" smtClean="0">
                <a:solidFill>
                  <a:schemeClr val="tx1"/>
                </a:solidFill>
              </a:rPr>
              <a:t>Anskaffelsesansvarlig Morten Kvarme</a:t>
            </a:r>
            <a:endParaRPr lang="nb-NO" dirty="0">
              <a:solidFill>
                <a:schemeClr val="tx1"/>
              </a:solidFill>
            </a:endParaRPr>
          </a:p>
        </p:txBody>
      </p:sp>
    </p:spTree>
    <p:extLst>
      <p:ext uri="{BB962C8B-B14F-4D97-AF65-F5344CB8AC3E}">
        <p14:creationId xmlns:p14="http://schemas.microsoft.com/office/powerpoint/2010/main" val="33750960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1763"/>
            <a:ext cx="1639708" cy="1229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Sylinder 3"/>
          <p:cNvSpPr txBox="1"/>
          <p:nvPr/>
        </p:nvSpPr>
        <p:spPr>
          <a:xfrm>
            <a:off x="176024" y="2025818"/>
            <a:ext cx="1287660" cy="461665"/>
          </a:xfrm>
          <a:prstGeom prst="rect">
            <a:avLst/>
          </a:prstGeom>
          <a:noFill/>
        </p:spPr>
        <p:txBody>
          <a:bodyPr wrap="none" rtlCol="0">
            <a:spAutoFit/>
          </a:bodyPr>
          <a:lstStyle/>
          <a:p>
            <a:r>
              <a:rPr lang="nb-NO" sz="1200" dirty="0" smtClean="0"/>
              <a:t>Du kan abonnere </a:t>
            </a:r>
          </a:p>
          <a:p>
            <a:r>
              <a:rPr lang="nb-NO" sz="1200" dirty="0"/>
              <a:t>p</a:t>
            </a:r>
            <a:r>
              <a:rPr lang="nb-NO" sz="1200" dirty="0" smtClean="0"/>
              <a:t>å nyheter !</a:t>
            </a:r>
            <a:endParaRPr lang="nb-NO" sz="1200" dirty="0"/>
          </a:p>
        </p:txBody>
      </p:sp>
      <p:pic>
        <p:nvPicPr>
          <p:cNvPr id="2" name="Bilde 1"/>
          <p:cNvPicPr>
            <a:picLocks noChangeAspect="1"/>
          </p:cNvPicPr>
          <p:nvPr/>
        </p:nvPicPr>
        <p:blipFill>
          <a:blip r:embed="rId3"/>
          <a:stretch>
            <a:fillRect/>
          </a:stretch>
        </p:blipFill>
        <p:spPr>
          <a:xfrm>
            <a:off x="1639708" y="822960"/>
            <a:ext cx="7420472" cy="5702617"/>
          </a:xfrm>
          <a:prstGeom prst="rect">
            <a:avLst/>
          </a:prstGeom>
        </p:spPr>
      </p:pic>
      <p:sp>
        <p:nvSpPr>
          <p:cNvPr id="7" name="Tittel 1"/>
          <p:cNvSpPr>
            <a:spLocks noGrp="1"/>
          </p:cNvSpPr>
          <p:nvPr>
            <p:ph type="title"/>
          </p:nvPr>
        </p:nvSpPr>
        <p:spPr>
          <a:xfrm>
            <a:off x="457200" y="274639"/>
            <a:ext cx="8229600" cy="639761"/>
          </a:xfrm>
        </p:spPr>
        <p:txBody>
          <a:bodyPr>
            <a:normAutofit fontScale="90000"/>
          </a:bodyPr>
          <a:lstStyle/>
          <a:p>
            <a:r>
              <a:rPr lang="nb-NO" dirty="0" smtClean="0"/>
              <a:t>Statnett.no</a:t>
            </a:r>
            <a:endParaRPr lang="nb-NO" dirty="0"/>
          </a:p>
        </p:txBody>
      </p:sp>
    </p:spTree>
    <p:extLst>
      <p:ext uri="{BB962C8B-B14F-4D97-AF65-F5344CB8AC3E}">
        <p14:creationId xmlns:p14="http://schemas.microsoft.com/office/powerpoint/2010/main" val="32152650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1" y="332656"/>
            <a:ext cx="6943746" cy="1238956"/>
          </a:xfrm>
        </p:spPr>
        <p:txBody>
          <a:bodyPr/>
          <a:lstStyle/>
          <a:p>
            <a:r>
              <a:rPr lang="nb-NO" sz="3600" dirty="0" smtClean="0"/>
              <a:t>Mindre leveranser</a:t>
            </a:r>
            <a:endParaRPr lang="nb-NO" sz="3600" dirty="0"/>
          </a:p>
        </p:txBody>
      </p:sp>
      <p:sp>
        <p:nvSpPr>
          <p:cNvPr id="3" name="Plassholder for innhold 2"/>
          <p:cNvSpPr>
            <a:spLocks noGrp="1"/>
          </p:cNvSpPr>
          <p:nvPr>
            <p:ph idx="1"/>
          </p:nvPr>
        </p:nvSpPr>
        <p:spPr>
          <a:xfrm>
            <a:off x="611560" y="1340768"/>
            <a:ext cx="7586688" cy="4724413"/>
          </a:xfrm>
        </p:spPr>
        <p:txBody>
          <a:bodyPr>
            <a:normAutofit fontScale="70000" lnSpcReduction="20000"/>
          </a:bodyPr>
          <a:lstStyle/>
          <a:p>
            <a:r>
              <a:rPr lang="nb-NO" dirty="0" smtClean="0"/>
              <a:t>Helikopter </a:t>
            </a:r>
          </a:p>
          <a:p>
            <a:r>
              <a:rPr lang="nb-NO" dirty="0" smtClean="0"/>
              <a:t>Transport og kaier</a:t>
            </a:r>
          </a:p>
          <a:p>
            <a:r>
              <a:rPr lang="nb-NO" dirty="0" smtClean="0">
                <a:solidFill>
                  <a:schemeClr val="tx1">
                    <a:lumMod val="50000"/>
                  </a:schemeClr>
                </a:solidFill>
              </a:rPr>
              <a:t>Mobilkran</a:t>
            </a:r>
          </a:p>
          <a:p>
            <a:r>
              <a:rPr lang="nb-NO" dirty="0" smtClean="0"/>
              <a:t>Snøscooter, ATV</a:t>
            </a:r>
          </a:p>
          <a:p>
            <a:r>
              <a:rPr lang="nb-NO" dirty="0" smtClean="0"/>
              <a:t>Mekanisk verksted</a:t>
            </a:r>
          </a:p>
          <a:p>
            <a:r>
              <a:rPr lang="nb-NO" dirty="0" smtClean="0"/>
              <a:t>Avfallsmottak</a:t>
            </a:r>
          </a:p>
          <a:p>
            <a:r>
              <a:rPr lang="nb-NO" dirty="0" smtClean="0"/>
              <a:t>Lager</a:t>
            </a:r>
          </a:p>
          <a:p>
            <a:r>
              <a:rPr lang="nb-NO" dirty="0" smtClean="0"/>
              <a:t>Brakkerigger</a:t>
            </a:r>
          </a:p>
          <a:p>
            <a:r>
              <a:rPr lang="nb-NO" dirty="0" smtClean="0"/>
              <a:t>Betong og asfalt</a:t>
            </a:r>
          </a:p>
          <a:p>
            <a:r>
              <a:rPr lang="nb-NO" dirty="0" smtClean="0"/>
              <a:t>Leiebiler</a:t>
            </a:r>
          </a:p>
          <a:p>
            <a:r>
              <a:rPr lang="nb-NO" dirty="0" smtClean="0"/>
              <a:t>Kontorleie</a:t>
            </a:r>
          </a:p>
          <a:p>
            <a:r>
              <a:rPr lang="nb-NO" dirty="0" smtClean="0"/>
              <a:t>Innkvartering, ”permanent” – midlertidig</a:t>
            </a:r>
          </a:p>
          <a:p>
            <a:r>
              <a:rPr lang="nb-NO" dirty="0" smtClean="0"/>
              <a:t>Kopiering, trykkeri</a:t>
            </a:r>
          </a:p>
          <a:p>
            <a:r>
              <a:rPr lang="nb-NO" dirty="0" smtClean="0"/>
              <a:t>Fasiliteter for møter, seminarer og samlinger</a:t>
            </a:r>
          </a:p>
          <a:p>
            <a:endParaRPr lang="nb-NO" dirty="0" smtClean="0"/>
          </a:p>
          <a:p>
            <a:endParaRPr lang="nb-NO"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197" y="2132856"/>
            <a:ext cx="3746594" cy="2033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25001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1" y="548680"/>
            <a:ext cx="6943746" cy="1022932"/>
          </a:xfrm>
        </p:spPr>
        <p:txBody>
          <a:bodyPr/>
          <a:lstStyle/>
          <a:p>
            <a:r>
              <a:rPr lang="nb-NO" sz="3600" dirty="0" smtClean="0"/>
              <a:t>Konsulenttjenester</a:t>
            </a:r>
            <a:endParaRPr lang="nb-NO" sz="3600" dirty="0"/>
          </a:p>
        </p:txBody>
      </p:sp>
      <p:sp>
        <p:nvSpPr>
          <p:cNvPr id="3" name="Plassholder for innhold 2"/>
          <p:cNvSpPr>
            <a:spLocks noGrp="1"/>
          </p:cNvSpPr>
          <p:nvPr>
            <p:ph idx="1"/>
          </p:nvPr>
        </p:nvSpPr>
        <p:spPr/>
        <p:txBody>
          <a:bodyPr/>
          <a:lstStyle/>
          <a:p>
            <a:r>
              <a:rPr lang="nb-NO" dirty="0" smtClean="0">
                <a:solidFill>
                  <a:schemeClr val="tx1">
                    <a:lumMod val="50000"/>
                  </a:schemeClr>
                </a:solidFill>
              </a:rPr>
              <a:t>Byggeteknikk</a:t>
            </a:r>
          </a:p>
          <a:p>
            <a:r>
              <a:rPr lang="nb-NO" dirty="0" err="1" smtClean="0">
                <a:solidFill>
                  <a:schemeClr val="tx1">
                    <a:lumMod val="50000"/>
                  </a:schemeClr>
                </a:solidFill>
              </a:rPr>
              <a:t>Elektro</a:t>
            </a:r>
            <a:r>
              <a:rPr lang="nb-NO" dirty="0" smtClean="0">
                <a:solidFill>
                  <a:schemeClr val="tx1">
                    <a:lumMod val="50000"/>
                  </a:schemeClr>
                </a:solidFill>
              </a:rPr>
              <a:t>, VVS</a:t>
            </a:r>
          </a:p>
          <a:p>
            <a:r>
              <a:rPr lang="nb-NO" dirty="0" smtClean="0">
                <a:solidFill>
                  <a:schemeClr val="tx1">
                    <a:lumMod val="50000"/>
                  </a:schemeClr>
                </a:solidFill>
              </a:rPr>
              <a:t>Geolog, </a:t>
            </a:r>
            <a:r>
              <a:rPr lang="nb-NO" dirty="0" err="1" smtClean="0">
                <a:solidFill>
                  <a:schemeClr val="tx1">
                    <a:lumMod val="50000"/>
                  </a:schemeClr>
                </a:solidFill>
              </a:rPr>
              <a:t>Geoteknikker</a:t>
            </a:r>
            <a:endParaRPr lang="nb-NO" dirty="0" smtClean="0">
              <a:solidFill>
                <a:schemeClr val="tx1">
                  <a:lumMod val="50000"/>
                </a:schemeClr>
              </a:solidFill>
            </a:endParaRPr>
          </a:p>
          <a:p>
            <a:r>
              <a:rPr lang="nb-NO" dirty="0" smtClean="0">
                <a:solidFill>
                  <a:schemeClr val="tx1">
                    <a:lumMod val="50000"/>
                  </a:schemeClr>
                </a:solidFill>
              </a:rPr>
              <a:t>Byggekontroll og byggeledelse</a:t>
            </a:r>
          </a:p>
          <a:p>
            <a:r>
              <a:rPr lang="nb-NO" dirty="0" smtClean="0">
                <a:solidFill>
                  <a:schemeClr val="tx1">
                    <a:lumMod val="50000"/>
                  </a:schemeClr>
                </a:solidFill>
              </a:rPr>
              <a:t>Fugle- og dyreliv</a:t>
            </a:r>
          </a:p>
          <a:p>
            <a:r>
              <a:rPr lang="nb-NO" dirty="0" smtClean="0">
                <a:solidFill>
                  <a:schemeClr val="tx1">
                    <a:lumMod val="50000"/>
                  </a:schemeClr>
                </a:solidFill>
              </a:rPr>
              <a:t>Konsulenter innenfor reindrift</a:t>
            </a:r>
          </a:p>
        </p:txBody>
      </p:sp>
    </p:spTree>
    <p:extLst>
      <p:ext uri="{BB962C8B-B14F-4D97-AF65-F5344CB8AC3E}">
        <p14:creationId xmlns:p14="http://schemas.microsoft.com/office/powerpoint/2010/main" val="1728391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Kommer</a:t>
            </a:r>
            <a:endParaRPr lang="nb-NO" dirty="0"/>
          </a:p>
        </p:txBody>
      </p:sp>
      <p:sp>
        <p:nvSpPr>
          <p:cNvPr id="3" name="Plassholder for innhold 2"/>
          <p:cNvSpPr>
            <a:spLocks noGrp="1"/>
          </p:cNvSpPr>
          <p:nvPr>
            <p:ph idx="1"/>
          </p:nvPr>
        </p:nvSpPr>
        <p:spPr/>
        <p:txBody>
          <a:bodyPr/>
          <a:lstStyle/>
          <a:p>
            <a:r>
              <a:rPr lang="nb-NO" dirty="0" smtClean="0"/>
              <a:t>Forespørsel på betongarbeider for Ofoten transformatorstasjon(Q2 2015)</a:t>
            </a:r>
          </a:p>
          <a:p>
            <a:r>
              <a:rPr lang="nb-NO" dirty="0" smtClean="0"/>
              <a:t>Forespørsel på renovering av kontrollbygg på Bardufoss transformatorstasjon (Q4 2015)</a:t>
            </a:r>
            <a:endParaRPr lang="nb-NO" dirty="0"/>
          </a:p>
        </p:txBody>
      </p:sp>
      <p:pic>
        <p:nvPicPr>
          <p:cNvPr id="4" name="Bil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4759" y="3757251"/>
            <a:ext cx="3090203" cy="2082528"/>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858963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irstenf\AppData\Local\Microsoft\Windows\Temporary Internet Files\Content.Outlook\5AG3Y597\BAR_samensatt_2014_02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262"/>
            <a:ext cx="9144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457200" y="28773"/>
            <a:ext cx="8229600" cy="808573"/>
          </a:xfrm>
        </p:spPr>
        <p:txBody>
          <a:bodyPr/>
          <a:lstStyle/>
          <a:p>
            <a:r>
              <a:rPr lang="nb-NO" dirty="0" smtClean="0"/>
              <a:t>Bardufoss transformatorstasjon</a:t>
            </a:r>
            <a:endParaRPr lang="nb-NO" dirty="0"/>
          </a:p>
        </p:txBody>
      </p:sp>
    </p:spTree>
    <p:extLst>
      <p:ext uri="{BB962C8B-B14F-4D97-AF65-F5344CB8AC3E}">
        <p14:creationId xmlns:p14="http://schemas.microsoft.com/office/powerpoint/2010/main" val="1123858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Riggplasser </a:t>
            </a:r>
            <a:endParaRPr lang="nb-NO" dirty="0"/>
          </a:p>
        </p:txBody>
      </p:sp>
      <p:pic>
        <p:nvPicPr>
          <p:cNvPr id="4" name="Picture 2"/>
          <p:cNvPicPr>
            <a:picLocks noGrp="1" noChangeAspect="1" noChangeArrowheads="1"/>
          </p:cNvPicPr>
          <p:nvPr>
            <p:ph idx="1"/>
          </p:nvPr>
        </p:nvPicPr>
        <p:blipFill>
          <a:blip r:embed="rId2" cstate="print"/>
          <a:srcRect b="4650"/>
          <a:stretch>
            <a:fillRect/>
          </a:stretch>
        </p:blipFill>
        <p:spPr bwMode="auto">
          <a:xfrm>
            <a:off x="1011987" y="1600200"/>
            <a:ext cx="7120026" cy="4525963"/>
          </a:xfrm>
          <a:prstGeom prst="rect">
            <a:avLst/>
          </a:prstGeom>
          <a:noFill/>
          <a:ln w="9525">
            <a:noFill/>
            <a:miter lim="800000"/>
            <a:headEnd/>
            <a:tailEnd/>
          </a:ln>
          <a:effectLst/>
        </p:spPr>
      </p:pic>
    </p:spTree>
    <p:extLst>
      <p:ext uri="{BB962C8B-B14F-4D97-AF65-F5344CB8AC3E}">
        <p14:creationId xmlns:p14="http://schemas.microsoft.com/office/powerpoint/2010/main" val="23196734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a:t>
            </a:r>
            <a:r>
              <a:rPr lang="nb-NO" dirty="0" smtClean="0"/>
              <a:t>nleggsveier</a:t>
            </a:r>
            <a:endParaRPr lang="nb-NO" dirty="0"/>
          </a:p>
        </p:txBody>
      </p:sp>
      <p:pic>
        <p:nvPicPr>
          <p:cNvPr id="4" name="Picture 2"/>
          <p:cNvPicPr>
            <a:picLocks noGrp="1" noChangeAspect="1" noChangeArrowheads="1"/>
          </p:cNvPicPr>
          <p:nvPr>
            <p:ph idx="1"/>
          </p:nvPr>
        </p:nvPicPr>
        <p:blipFill>
          <a:blip r:embed="rId2" cstate="print"/>
          <a:srcRect t="5885" r="6225"/>
          <a:stretch>
            <a:fillRect/>
          </a:stretch>
        </p:blipFill>
        <p:spPr bwMode="auto">
          <a:xfrm>
            <a:off x="1189791" y="1600200"/>
            <a:ext cx="6764418" cy="4525963"/>
          </a:xfrm>
          <a:prstGeom prst="rect">
            <a:avLst/>
          </a:prstGeom>
          <a:noFill/>
          <a:ln w="9525">
            <a:noFill/>
            <a:miter lim="800000"/>
            <a:headEnd/>
            <a:tailEnd/>
          </a:ln>
          <a:effectLst/>
        </p:spPr>
      </p:pic>
    </p:spTree>
    <p:extLst>
      <p:ext uri="{BB962C8B-B14F-4D97-AF65-F5344CB8AC3E}">
        <p14:creationId xmlns:p14="http://schemas.microsoft.com/office/powerpoint/2010/main" val="31037543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Tradisjonelt løsmassefundament</a:t>
            </a:r>
            <a:endParaRPr lang="nb-NO" dirty="0"/>
          </a:p>
        </p:txBody>
      </p:sp>
      <p:pic>
        <p:nvPicPr>
          <p:cNvPr id="4" name="Picture 7" descr="I:\Prosjekter\Ormen Lange trinn 1 og 2, 420 kV\Bilder\Rolf\Fjellfundament_stopt.JPG"/>
          <p:cNvPicPr>
            <a:picLocks noChangeAspect="1" noChangeArrowheads="1"/>
          </p:cNvPicPr>
          <p:nvPr/>
        </p:nvPicPr>
        <p:blipFill>
          <a:blip r:embed="rId2" cstate="print"/>
          <a:srcRect b="4446"/>
          <a:stretch>
            <a:fillRect/>
          </a:stretch>
        </p:blipFill>
        <p:spPr bwMode="auto">
          <a:xfrm>
            <a:off x="1403648" y="1628800"/>
            <a:ext cx="6288912" cy="4509120"/>
          </a:xfrm>
          <a:prstGeom prst="rect">
            <a:avLst/>
          </a:prstGeom>
          <a:noFill/>
        </p:spPr>
      </p:pic>
    </p:spTree>
    <p:extLst>
      <p:ext uri="{BB962C8B-B14F-4D97-AF65-F5344CB8AC3E}">
        <p14:creationId xmlns:p14="http://schemas.microsoft.com/office/powerpoint/2010/main" val="39146924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Tradisjonelt fjellfundament</a:t>
            </a:r>
            <a:endParaRPr lang="nb-NO" dirty="0"/>
          </a:p>
        </p:txBody>
      </p:sp>
      <p:sp>
        <p:nvSpPr>
          <p:cNvPr id="3" name="Plassholder for innhold 2"/>
          <p:cNvSpPr>
            <a:spLocks noGrp="1"/>
          </p:cNvSpPr>
          <p:nvPr>
            <p:ph idx="1"/>
          </p:nvPr>
        </p:nvSpPr>
        <p:spPr>
          <a:xfrm>
            <a:off x="1403648" y="1600201"/>
            <a:ext cx="6216352" cy="4525963"/>
          </a:xfrm>
        </p:spPr>
        <p:txBody>
          <a:bodyPr/>
          <a:lstStyle/>
          <a:p>
            <a:pPr marL="0" indent="0">
              <a:buNone/>
            </a:pPr>
            <a:endParaRPr lang="nb-NO"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84530"/>
            <a:ext cx="6288360" cy="4716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96488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Prefabrikkerte løsmassefundamenter</a:t>
            </a:r>
            <a:endParaRPr lang="nb-NO" dirty="0"/>
          </a:p>
        </p:txBody>
      </p:sp>
      <p:pic>
        <p:nvPicPr>
          <p:cNvPr id="6" name="Plassholder for inn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173" y="1417639"/>
            <a:ext cx="3394472" cy="4525963"/>
          </a:xfrm>
          <a:prstGeom prst="rect">
            <a:avLst/>
          </a:prstGeom>
          <a:ln>
            <a:noFill/>
          </a:ln>
          <a:effectLst>
            <a:softEdge rad="112500"/>
          </a:effectLst>
        </p:spPr>
      </p:pic>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733" y="1527462"/>
            <a:ext cx="4880212" cy="4416140"/>
          </a:xfrm>
          <a:prstGeom prst="rect">
            <a:avLst/>
          </a:prstGeom>
          <a:ln>
            <a:noFill/>
          </a:ln>
          <a:effectLst>
            <a:softEdge rad="112500"/>
          </a:effectLst>
        </p:spPr>
      </p:pic>
    </p:spTree>
    <p:extLst>
      <p:ext uri="{BB962C8B-B14F-4D97-AF65-F5344CB8AC3E}">
        <p14:creationId xmlns:p14="http://schemas.microsoft.com/office/powerpoint/2010/main" val="754841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Ofoten-Hammerfest </a:t>
            </a:r>
            <a:r>
              <a:rPr lang="nb-NO" dirty="0"/>
              <a:t>-</a:t>
            </a:r>
            <a:r>
              <a:rPr lang="nb-NO" dirty="0" smtClean="0"/>
              <a:t> </a:t>
            </a:r>
            <a:r>
              <a:rPr lang="nb-NO" dirty="0"/>
              <a:t>en viktig brikke i</a:t>
            </a:r>
            <a:r>
              <a:rPr lang="nb-NO" dirty="0" smtClean="0"/>
              <a:t> </a:t>
            </a:r>
            <a:r>
              <a:rPr lang="nb-NO" dirty="0"/>
              <a:t>neste generasjon </a:t>
            </a:r>
            <a:r>
              <a:rPr lang="nb-NO" dirty="0" smtClean="0"/>
              <a:t>sentralnett</a:t>
            </a:r>
            <a:endParaRPr lang="nb-NO" dirty="0"/>
          </a:p>
        </p:txBody>
      </p:sp>
      <p:sp>
        <p:nvSpPr>
          <p:cNvPr id="3" name="Plassholder for innhold 2"/>
          <p:cNvSpPr>
            <a:spLocks noGrp="1"/>
          </p:cNvSpPr>
          <p:nvPr>
            <p:ph idx="1"/>
          </p:nvPr>
        </p:nvSpPr>
        <p:spPr>
          <a:xfrm>
            <a:off x="457200" y="1793164"/>
            <a:ext cx="5123204" cy="3876117"/>
          </a:xfrm>
        </p:spPr>
        <p:txBody>
          <a:bodyPr>
            <a:normAutofit/>
          </a:bodyPr>
          <a:lstStyle/>
          <a:p>
            <a:r>
              <a:rPr lang="nb-NO" sz="2800" dirty="0" smtClean="0"/>
              <a:t>Sikrer strømforsyningen i landsdelen</a:t>
            </a:r>
          </a:p>
          <a:p>
            <a:r>
              <a:rPr lang="nb-NO" sz="2800" dirty="0" smtClean="0"/>
              <a:t>Legger </a:t>
            </a:r>
            <a:r>
              <a:rPr lang="nb-NO" sz="2800" dirty="0"/>
              <a:t>til rette for nyetablering og vekst innen nærings- og industrivirksomhet</a:t>
            </a:r>
          </a:p>
          <a:p>
            <a:r>
              <a:rPr lang="nb-NO" sz="2800" dirty="0" smtClean="0"/>
              <a:t>Muliggjør ny fornybar kraftproduksjon i regionene</a:t>
            </a:r>
          </a:p>
          <a:p>
            <a:pPr marL="0" indent="0">
              <a:buNone/>
            </a:pPr>
            <a:endParaRPr lang="nb-NO" sz="28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765" y="1964466"/>
            <a:ext cx="3138431" cy="3930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178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Vinterarbeid</a:t>
            </a:r>
            <a:endParaRPr lang="nb-NO" dirty="0"/>
          </a:p>
        </p:txBody>
      </p:sp>
      <p:sp>
        <p:nvSpPr>
          <p:cNvPr id="3" name="Plassholder for innhold 2"/>
          <p:cNvSpPr>
            <a:spLocks noGrp="1"/>
          </p:cNvSpPr>
          <p:nvPr>
            <p:ph sz="half" idx="1"/>
          </p:nvPr>
        </p:nvSpPr>
        <p:spPr/>
        <p:txBody>
          <a:bodyPr>
            <a:normAutofit fontScale="92500" lnSpcReduction="10000"/>
          </a:bodyPr>
          <a:lstStyle/>
          <a:p>
            <a:r>
              <a:rPr lang="nb-NO" sz="2400" dirty="0" smtClean="0"/>
              <a:t>Anlegge vinterveier på ca. 75 % av strekningen Balsfjord - Skillemoen</a:t>
            </a:r>
          </a:p>
          <a:p>
            <a:r>
              <a:rPr lang="nb-NO" sz="2400" dirty="0" smtClean="0"/>
              <a:t>Fordeler:</a:t>
            </a:r>
          </a:p>
          <a:p>
            <a:pPr lvl="1"/>
            <a:r>
              <a:rPr lang="nb-NO" sz="2000" dirty="0" smtClean="0"/>
              <a:t>Mindre belastning ytre miljø</a:t>
            </a:r>
          </a:p>
          <a:p>
            <a:pPr lvl="1"/>
            <a:r>
              <a:rPr lang="nb-NO" sz="2000" dirty="0" smtClean="0"/>
              <a:t>Mindre forstyrrelser for reindrift </a:t>
            </a:r>
          </a:p>
          <a:p>
            <a:pPr lvl="1"/>
            <a:r>
              <a:rPr lang="nb-NO" sz="2000" dirty="0" smtClean="0"/>
              <a:t>Mindre etterarbeid med fjerning og utbedring av terrengskader</a:t>
            </a:r>
          </a:p>
          <a:p>
            <a:pPr lvl="1"/>
            <a:r>
              <a:rPr lang="nb-NO" sz="2000" dirty="0" smtClean="0"/>
              <a:t>Godt egnet i myr – og våtmarksområder</a:t>
            </a:r>
          </a:p>
          <a:p>
            <a:pPr lvl="1"/>
            <a:r>
              <a:rPr lang="nb-NO" sz="2000" dirty="0" smtClean="0"/>
              <a:t>Bruk av lokalkjente entreprenører</a:t>
            </a:r>
          </a:p>
          <a:p>
            <a:pPr lvl="1"/>
            <a:endParaRPr lang="nb-NO" sz="2000" dirty="0" smtClean="0"/>
          </a:p>
          <a:p>
            <a:pPr lvl="1"/>
            <a:endParaRPr lang="nb-NO" sz="2000" dirty="0" smtClean="0"/>
          </a:p>
          <a:p>
            <a:pPr lvl="1"/>
            <a:endParaRPr lang="nb-NO" sz="2000" dirty="0"/>
          </a:p>
        </p:txBody>
      </p:sp>
      <p:sp>
        <p:nvSpPr>
          <p:cNvPr id="4" name="Plassholder for innhold 3"/>
          <p:cNvSpPr>
            <a:spLocks noGrp="1"/>
          </p:cNvSpPr>
          <p:nvPr>
            <p:ph sz="half" idx="2"/>
          </p:nvPr>
        </p:nvSpPr>
        <p:spPr/>
        <p:txBody>
          <a:bodyPr>
            <a:normAutofit fontScale="92500" lnSpcReduction="10000"/>
          </a:bodyPr>
          <a:lstStyle/>
          <a:p>
            <a:endParaRPr lang="nb-NO" dirty="0"/>
          </a:p>
        </p:txBody>
      </p:sp>
      <p:pic>
        <p:nvPicPr>
          <p:cNvPr id="2050" name="Picture 2" descr="C:\Users\jacobg\AppData\Local\Microsoft\Windows\Temporary Internet Files\Content.Outlook\WF4H0WDP\Svensk vinterveg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200"/>
            <a:ext cx="4114800" cy="45259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0607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Vintertransport</a:t>
            </a:r>
            <a:endParaRPr lang="nb-NO" dirty="0"/>
          </a:p>
        </p:txBody>
      </p:sp>
      <p:sp>
        <p:nvSpPr>
          <p:cNvPr id="3" name="Plassholder for tekst 2"/>
          <p:cNvSpPr>
            <a:spLocks noGrp="1"/>
          </p:cNvSpPr>
          <p:nvPr>
            <p:ph type="body" idx="1"/>
          </p:nvPr>
        </p:nvSpPr>
        <p:spPr/>
        <p:txBody>
          <a:bodyPr/>
          <a:lstStyle/>
          <a:p>
            <a:endParaRPr lang="nb-NO"/>
          </a:p>
        </p:txBody>
      </p:sp>
      <p:sp>
        <p:nvSpPr>
          <p:cNvPr id="4" name="Plassholder for innhold 3"/>
          <p:cNvSpPr>
            <a:spLocks noGrp="1"/>
          </p:cNvSpPr>
          <p:nvPr>
            <p:ph sz="half" idx="2"/>
          </p:nvPr>
        </p:nvSpPr>
        <p:spPr>
          <a:xfrm>
            <a:off x="457200" y="1535113"/>
            <a:ext cx="2857500" cy="4591050"/>
          </a:xfrm>
        </p:spPr>
        <p:txBody>
          <a:bodyPr/>
          <a:lstStyle/>
          <a:p>
            <a:endParaRPr lang="nb-NO" dirty="0"/>
          </a:p>
        </p:txBody>
      </p:sp>
      <p:sp>
        <p:nvSpPr>
          <p:cNvPr id="5" name="Plassholder for tekst 4"/>
          <p:cNvSpPr>
            <a:spLocks noGrp="1"/>
          </p:cNvSpPr>
          <p:nvPr>
            <p:ph type="body" sz="quarter" idx="3"/>
          </p:nvPr>
        </p:nvSpPr>
        <p:spPr/>
        <p:txBody>
          <a:bodyPr/>
          <a:lstStyle/>
          <a:p>
            <a:endParaRPr lang="nb-NO"/>
          </a:p>
        </p:txBody>
      </p:sp>
      <p:sp>
        <p:nvSpPr>
          <p:cNvPr id="6" name="Plassholder for innhold 5"/>
          <p:cNvSpPr>
            <a:spLocks noGrp="1"/>
          </p:cNvSpPr>
          <p:nvPr>
            <p:ph sz="quarter" idx="4"/>
          </p:nvPr>
        </p:nvSpPr>
        <p:spPr/>
        <p:txBody>
          <a:bodyPr/>
          <a:lstStyle/>
          <a:p>
            <a:endParaRPr lang="nb-NO" dirty="0"/>
          </a:p>
        </p:txBody>
      </p:sp>
      <p:pic>
        <p:nvPicPr>
          <p:cNvPr id="4098" name="Picture 2" descr="C:\Users\jacobg\AppData\Local\Microsoft\Windows\Temporary Internet Files\Content.Outlook\WF4H0WDP\DSC00012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1" y="1512886"/>
            <a:ext cx="4686302" cy="45910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35113"/>
            <a:ext cx="3162300" cy="2143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3656011"/>
            <a:ext cx="3162300" cy="24479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760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57200" y="1591366"/>
            <a:ext cx="8229600" cy="4146494"/>
          </a:xfrm>
        </p:spPr>
        <p:txBody>
          <a:bodyPr>
            <a:normAutofit/>
          </a:bodyPr>
          <a:lstStyle/>
          <a:p>
            <a:r>
              <a:rPr lang="nb-NO" sz="1800" dirty="0" smtClean="0"/>
              <a:t>Store ledningsentrepriser inklusive materiell, fundamentstøping, mastereising, linestrekk og logistikk (helikopter og bakketransport)  </a:t>
            </a:r>
          </a:p>
          <a:p>
            <a:r>
              <a:rPr lang="nb-NO" sz="1800" dirty="0" smtClean="0"/>
              <a:t>Utførelsesentrepriser for vei- og grunnarbeider på transformatorstasjoner</a:t>
            </a:r>
          </a:p>
          <a:p>
            <a:r>
              <a:rPr lang="nb-NO" sz="1800" dirty="0"/>
              <a:t>Totalkontrakter </a:t>
            </a:r>
            <a:r>
              <a:rPr lang="nb-NO" sz="1800" dirty="0" smtClean="0"/>
              <a:t>inklusive detaljprosjektering, bygg, betong og høyspentutstyr for </a:t>
            </a:r>
            <a:r>
              <a:rPr lang="nb-NO" sz="1800" dirty="0"/>
              <a:t>nye transformatorstasjoner </a:t>
            </a:r>
            <a:endParaRPr lang="nb-NO" sz="1800" dirty="0" smtClean="0"/>
          </a:p>
          <a:p>
            <a:r>
              <a:rPr lang="nb-NO" sz="1800" dirty="0" smtClean="0"/>
              <a:t>Entreprisekontrakter for ombygging av eksisterende stasjoner inklusive </a:t>
            </a:r>
            <a:r>
              <a:rPr lang="nb-NO" sz="1800" dirty="0"/>
              <a:t>veiarbeider , grunnarbeider, betongarbeider, byggearbeid </a:t>
            </a:r>
            <a:r>
              <a:rPr lang="nb-NO" sz="1800" dirty="0" smtClean="0"/>
              <a:t> og byggetekniske installasjoner</a:t>
            </a:r>
          </a:p>
          <a:p>
            <a:r>
              <a:rPr lang="nb-NO" sz="1800" dirty="0" smtClean="0"/>
              <a:t>Apparatanleggskontrakter </a:t>
            </a:r>
            <a:r>
              <a:rPr lang="nb-NO" sz="1800" dirty="0"/>
              <a:t>for </a:t>
            </a:r>
            <a:r>
              <a:rPr lang="nb-NO" sz="1800" dirty="0" smtClean="0"/>
              <a:t>prosjektering, levering og installasjon av høyspentutstyr til ombygging/utvidelse av stasjoner</a:t>
            </a:r>
          </a:p>
          <a:p>
            <a:r>
              <a:rPr lang="nb-NO" sz="1800" dirty="0" smtClean="0"/>
              <a:t>Separate kontrakter for kontrollanlegg, transformatorer og reaktorer</a:t>
            </a:r>
          </a:p>
          <a:p>
            <a:r>
              <a:rPr lang="nb-NO" sz="1800" dirty="0" smtClean="0"/>
              <a:t>Høy fokus på HMS i egen organisasjon og hos leverandører </a:t>
            </a:r>
          </a:p>
        </p:txBody>
      </p:sp>
      <p:sp>
        <p:nvSpPr>
          <p:cNvPr id="2" name="Tittel 1"/>
          <p:cNvSpPr>
            <a:spLocks noGrp="1"/>
          </p:cNvSpPr>
          <p:nvPr>
            <p:ph type="title"/>
          </p:nvPr>
        </p:nvSpPr>
        <p:spPr/>
        <p:txBody>
          <a:bodyPr>
            <a:normAutofit/>
          </a:bodyPr>
          <a:lstStyle/>
          <a:p>
            <a:r>
              <a:rPr lang="nb-NO" dirty="0" smtClean="0"/>
              <a:t>Anskaffelsesstrategi i Statnett</a:t>
            </a:r>
            <a:endParaRPr lang="nb-NO" dirty="0"/>
          </a:p>
        </p:txBody>
      </p:sp>
      <p:pic>
        <p:nvPicPr>
          <p:cNvPr id="7" name="Bilde 6" descr="Statnett_19.jpg"/>
          <p:cNvPicPr>
            <a:picLocks noChangeAspect="1"/>
          </p:cNvPicPr>
          <p:nvPr/>
        </p:nvPicPr>
        <p:blipFill>
          <a:blip r:embed="rId3" cstate="print"/>
          <a:stretch>
            <a:fillRect/>
          </a:stretch>
        </p:blipFill>
        <p:spPr>
          <a:xfrm>
            <a:off x="3812200" y="5481394"/>
            <a:ext cx="1940429" cy="1210351"/>
          </a:xfrm>
          <a:prstGeom prst="rect">
            <a:avLst/>
          </a:prstGeom>
          <a:effectLst>
            <a:outerShdw blurRad="50800" dist="38100" dir="2700000" algn="tl" rotWithShape="0">
              <a:prstClr val="black">
                <a:alpha val="40000"/>
              </a:prstClr>
            </a:outerShdw>
          </a:effectLst>
        </p:spPr>
      </p:pic>
      <p:pic>
        <p:nvPicPr>
          <p:cNvPr id="8" name="Bilde 13" descr="Kvamskogen_160110_Berglund_5 (15).JPG"/>
          <p:cNvPicPr>
            <a:picLocks noChangeAspect="1"/>
          </p:cNvPicPr>
          <p:nvPr/>
        </p:nvPicPr>
        <p:blipFill>
          <a:blip r:embed="rId4" cstate="print"/>
          <a:stretch>
            <a:fillRect/>
          </a:stretch>
        </p:blipFill>
        <p:spPr>
          <a:xfrm>
            <a:off x="5864236" y="5481394"/>
            <a:ext cx="1863503" cy="1240171"/>
          </a:xfrm>
          <a:prstGeom prst="rect">
            <a:avLst/>
          </a:prstGeom>
        </p:spPr>
      </p:pic>
      <p:pic>
        <p:nvPicPr>
          <p:cNvPr id="9" name="Bilde 21" descr="Anlegg_08122010 (65).JPG"/>
          <p:cNvPicPr>
            <a:picLocks noChangeAspect="1"/>
          </p:cNvPicPr>
          <p:nvPr/>
        </p:nvPicPr>
        <p:blipFill>
          <a:blip r:embed="rId5" cstate="print"/>
          <a:stretch>
            <a:fillRect/>
          </a:stretch>
        </p:blipFill>
        <p:spPr>
          <a:xfrm>
            <a:off x="1946342" y="5481394"/>
            <a:ext cx="1818695" cy="1210351"/>
          </a:xfrm>
          <a:prstGeom prst="rect">
            <a:avLst/>
          </a:prstGeom>
        </p:spPr>
      </p:pic>
    </p:spTree>
    <p:extLst>
      <p:ext uri="{BB962C8B-B14F-4D97-AF65-F5344CB8AC3E}">
        <p14:creationId xmlns:p14="http://schemas.microsoft.com/office/powerpoint/2010/main" val="23210747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Hvordan bli leverandør til Statnett?</a:t>
            </a:r>
            <a:endParaRPr lang="nb-NO" dirty="0"/>
          </a:p>
        </p:txBody>
      </p:sp>
      <p:sp>
        <p:nvSpPr>
          <p:cNvPr id="4" name="Rektangel 3"/>
          <p:cNvSpPr/>
          <p:nvPr/>
        </p:nvSpPr>
        <p:spPr>
          <a:xfrm>
            <a:off x="457200" y="1226771"/>
            <a:ext cx="8389917" cy="4899803"/>
          </a:xfrm>
          <a:prstGeom prst="rect">
            <a:avLst/>
          </a:prstGeom>
        </p:spPr>
        <p:txBody>
          <a:bodyPr wrap="square">
            <a:spAutoFit/>
          </a:bodyPr>
          <a:lstStyle/>
          <a:p>
            <a:pPr marL="457200" indent="-457200">
              <a:spcBef>
                <a:spcPct val="20000"/>
              </a:spcBef>
              <a:buClr>
                <a:srgbClr val="D31245"/>
              </a:buClr>
              <a:buFont typeface="Wingdings" charset="2"/>
              <a:buChar char=""/>
            </a:pPr>
            <a:r>
              <a:rPr lang="nb-NO" sz="2400" dirty="0"/>
              <a:t>Statnett er underlagt lov om offentlige anskaffelser og forsyningsforskriften. </a:t>
            </a:r>
          </a:p>
          <a:p>
            <a:pPr marL="457200" indent="-457200">
              <a:spcBef>
                <a:spcPct val="20000"/>
              </a:spcBef>
              <a:buClr>
                <a:srgbClr val="D31245"/>
              </a:buClr>
              <a:buFont typeface="Wingdings" charset="2"/>
              <a:buChar char=""/>
            </a:pPr>
            <a:r>
              <a:rPr lang="nb-NO" sz="2400" dirty="0" smtClean="0"/>
              <a:t>Vi </a:t>
            </a:r>
            <a:r>
              <a:rPr lang="nb-NO" sz="2400" dirty="0"/>
              <a:t>benytter Sellihca som kvalifikasjonsordning. </a:t>
            </a:r>
            <a:endParaRPr lang="nb-NO" sz="2400" dirty="0" smtClean="0"/>
          </a:p>
          <a:p>
            <a:pPr marL="914400" lvl="1" indent="-457200">
              <a:spcBef>
                <a:spcPct val="20000"/>
              </a:spcBef>
              <a:buClr>
                <a:srgbClr val="D31245"/>
              </a:buClr>
              <a:buFont typeface="Wingdings" charset="2"/>
              <a:buChar char=""/>
            </a:pPr>
            <a:r>
              <a:rPr lang="nb-NO" sz="2000" dirty="0" smtClean="0"/>
              <a:t>Sellihca </a:t>
            </a:r>
            <a:r>
              <a:rPr lang="nb-NO" sz="2000" dirty="0"/>
              <a:t>er en EU-godkjent felles kvalifikasjons­ordning og leverandørregister for den nordiske energibransjen. </a:t>
            </a:r>
          </a:p>
          <a:p>
            <a:pPr marL="457200" indent="-457200">
              <a:spcBef>
                <a:spcPct val="20000"/>
              </a:spcBef>
              <a:buClr>
                <a:srgbClr val="D31245"/>
              </a:buClr>
              <a:buFont typeface="Wingdings" charset="2"/>
              <a:buChar char=""/>
            </a:pPr>
            <a:r>
              <a:rPr lang="nb-NO" sz="2400" dirty="0" smtClean="0"/>
              <a:t>Gjennom </a:t>
            </a:r>
            <a:r>
              <a:rPr lang="nb-NO" sz="2400" dirty="0"/>
              <a:t>kvalifisering i </a:t>
            </a:r>
            <a:r>
              <a:rPr lang="nb-NO" sz="2400" dirty="0" smtClean="0"/>
              <a:t>Sellihca </a:t>
            </a:r>
            <a:r>
              <a:rPr lang="nb-NO" sz="2400" dirty="0"/>
              <a:t>vil man bli vurdert som leverandør til </a:t>
            </a:r>
            <a:r>
              <a:rPr lang="nb-NO" sz="2400" dirty="0" smtClean="0"/>
              <a:t>Statnett (trinn 1)</a:t>
            </a:r>
          </a:p>
          <a:p>
            <a:pPr marL="457200" indent="-457200">
              <a:spcBef>
                <a:spcPct val="20000"/>
              </a:spcBef>
              <a:buClr>
                <a:srgbClr val="D31245"/>
              </a:buClr>
              <a:buFont typeface="Wingdings" charset="2"/>
              <a:buChar char=""/>
            </a:pPr>
            <a:r>
              <a:rPr lang="nb-NO" sz="2400" dirty="0" smtClean="0"/>
              <a:t>Kvalifisering av leverandører for en spesifikk kontrakt (trinn 2)</a:t>
            </a:r>
            <a:r>
              <a:rPr lang="nb-NO" dirty="0"/>
              <a:t/>
            </a:r>
            <a:br>
              <a:rPr lang="nb-NO" dirty="0"/>
            </a:br>
            <a:r>
              <a:rPr lang="nb-NO" dirty="0" smtClean="0"/>
              <a:t/>
            </a:r>
            <a:br>
              <a:rPr lang="nb-NO" dirty="0" smtClean="0"/>
            </a:br>
            <a:endParaRPr lang="nb-NO" dirty="0" smtClean="0"/>
          </a:p>
          <a:p>
            <a:r>
              <a:rPr lang="nb-NO" dirty="0" smtClean="0"/>
              <a:t>Informasjon om Sellihca, Achilles, TransQ og StartBANK mf. </a:t>
            </a:r>
            <a:r>
              <a:rPr lang="nb-NO" dirty="0"/>
              <a:t> f</a:t>
            </a:r>
            <a:r>
              <a:rPr lang="nb-NO" dirty="0" smtClean="0"/>
              <a:t>innes på </a:t>
            </a:r>
            <a:r>
              <a:rPr lang="nb-NO" dirty="0"/>
              <a:t>deres hjemmesider </a:t>
            </a:r>
            <a:r>
              <a:rPr lang="nb-NO" sz="2000" b="1" dirty="0" smtClean="0"/>
              <a:t>www.achilles.com</a:t>
            </a:r>
            <a:r>
              <a:rPr lang="nb-NO" dirty="0"/>
              <a:t> </a:t>
            </a:r>
          </a:p>
          <a:p>
            <a:r>
              <a:rPr lang="nb-NO" dirty="0"/>
              <a:t/>
            </a:r>
            <a:br>
              <a:rPr lang="nb-NO" dirty="0"/>
            </a:br>
            <a:endParaRPr lang="nb-NO"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158" y="5601938"/>
            <a:ext cx="153352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5926406"/>
            <a:ext cx="22479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3148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15641"/>
            <a:ext cx="8229600" cy="871991"/>
          </a:xfrm>
        </p:spPr>
        <p:txBody>
          <a:bodyPr>
            <a:normAutofit/>
          </a:bodyPr>
          <a:lstStyle/>
          <a:p>
            <a:pPr algn="l"/>
            <a:r>
              <a:rPr lang="en-GB" dirty="0" smtClean="0"/>
              <a:t>Kontraktsmodeller i Statnett</a:t>
            </a:r>
            <a:endParaRPr lang="en-GB" dirty="0"/>
          </a:p>
        </p:txBody>
      </p:sp>
      <p:graphicFrame>
        <p:nvGraphicFramePr>
          <p:cNvPr id="4" name="Plassholder for innhold 3"/>
          <p:cNvGraphicFramePr>
            <a:graphicFrameLocks noGrp="1"/>
          </p:cNvGraphicFramePr>
          <p:nvPr>
            <p:ph idx="1"/>
            <p:extLst/>
          </p:nvPr>
        </p:nvGraphicFramePr>
        <p:xfrm>
          <a:off x="333831" y="856350"/>
          <a:ext cx="8519883" cy="5863765"/>
        </p:xfrm>
        <a:graphic>
          <a:graphicData uri="http://schemas.openxmlformats.org/drawingml/2006/table">
            <a:tbl>
              <a:tblPr firstRow="1" firstCol="1" bandRow="1">
                <a:tableStyleId>{5C22544A-7EE6-4342-B048-85BDC9FD1C3A}</a:tableStyleId>
              </a:tblPr>
              <a:tblGrid>
                <a:gridCol w="851990"/>
                <a:gridCol w="1481265"/>
                <a:gridCol w="2071169"/>
                <a:gridCol w="4115459"/>
              </a:tblGrid>
              <a:tr h="303187">
                <a:tc>
                  <a:txBody>
                    <a:bodyPr/>
                    <a:lstStyle/>
                    <a:p>
                      <a:pPr fontAlgn="ctr">
                        <a:lnSpc>
                          <a:spcPct val="115000"/>
                        </a:lnSpc>
                        <a:spcAft>
                          <a:spcPts val="0"/>
                        </a:spcAft>
                      </a:pPr>
                      <a:r>
                        <a:rPr lang="nb-NO" sz="1400" dirty="0">
                          <a:effectLst/>
                        </a:rPr>
                        <a:t> </a:t>
                      </a:r>
                      <a:endParaRPr lang="nb-NO" sz="1400" dirty="0">
                        <a:effectLst/>
                        <a:latin typeface="Arial"/>
                        <a:ea typeface="Times New Roman"/>
                        <a:cs typeface="Times New Roman"/>
                      </a:endParaRPr>
                    </a:p>
                  </a:txBody>
                  <a:tcPr marL="68580" marR="68580" marT="0" marB="0"/>
                </a:tc>
                <a:tc>
                  <a:txBody>
                    <a:bodyPr/>
                    <a:lstStyle/>
                    <a:p>
                      <a:pPr fontAlgn="ctr">
                        <a:lnSpc>
                          <a:spcPct val="115000"/>
                        </a:lnSpc>
                        <a:spcAft>
                          <a:spcPts val="0"/>
                        </a:spcAft>
                      </a:pPr>
                      <a:r>
                        <a:rPr lang="nb-NO" sz="1800" dirty="0" smtClean="0">
                          <a:effectLst/>
                        </a:rPr>
                        <a:t>Statnett</a:t>
                      </a:r>
                      <a:endParaRPr lang="nb-NO" sz="1800" dirty="0">
                        <a:effectLst/>
                        <a:latin typeface="Arial"/>
                        <a:ea typeface="Times New Roman"/>
                        <a:cs typeface="Times New Roman"/>
                      </a:endParaRPr>
                    </a:p>
                  </a:txBody>
                  <a:tcPr marL="68580" marR="68580" marT="0" marB="0"/>
                </a:tc>
                <a:tc>
                  <a:txBody>
                    <a:bodyPr/>
                    <a:lstStyle/>
                    <a:p>
                      <a:pPr fontAlgn="ctr">
                        <a:lnSpc>
                          <a:spcPct val="115000"/>
                        </a:lnSpc>
                        <a:spcAft>
                          <a:spcPts val="0"/>
                        </a:spcAft>
                      </a:pPr>
                      <a:r>
                        <a:rPr lang="nb-NO" sz="1800" dirty="0">
                          <a:effectLst/>
                        </a:rPr>
                        <a:t>Entreprenør</a:t>
                      </a:r>
                      <a:endParaRPr lang="nb-NO" sz="1800" dirty="0">
                        <a:effectLst/>
                        <a:latin typeface="Arial"/>
                        <a:ea typeface="Times New Roman"/>
                        <a:cs typeface="Times New Roman"/>
                      </a:endParaRPr>
                    </a:p>
                  </a:txBody>
                  <a:tcPr marL="68580" marR="68580" marT="0" marB="0"/>
                </a:tc>
                <a:tc>
                  <a:txBody>
                    <a:bodyPr/>
                    <a:lstStyle/>
                    <a:p>
                      <a:pPr fontAlgn="ctr">
                        <a:lnSpc>
                          <a:spcPct val="115000"/>
                        </a:lnSpc>
                        <a:spcAft>
                          <a:spcPts val="0"/>
                        </a:spcAft>
                      </a:pPr>
                      <a:r>
                        <a:rPr lang="nb-NO" sz="1800" dirty="0">
                          <a:effectLst/>
                        </a:rPr>
                        <a:t>Brukes ved </a:t>
                      </a:r>
                      <a:endParaRPr lang="nb-NO" sz="1800" dirty="0">
                        <a:effectLst/>
                        <a:latin typeface="Arial"/>
                        <a:ea typeface="Times New Roman"/>
                        <a:cs typeface="Times New Roman"/>
                      </a:endParaRPr>
                    </a:p>
                  </a:txBody>
                  <a:tcPr marL="68580" marR="68580" marT="0" marB="0"/>
                </a:tc>
              </a:tr>
              <a:tr h="1212747">
                <a:tc>
                  <a:txBody>
                    <a:bodyPr/>
                    <a:lstStyle/>
                    <a:p>
                      <a:pPr fontAlgn="ctr">
                        <a:lnSpc>
                          <a:spcPct val="115000"/>
                        </a:lnSpc>
                        <a:spcAft>
                          <a:spcPts val="0"/>
                        </a:spcAft>
                      </a:pPr>
                      <a:r>
                        <a:rPr lang="nb-NO" sz="1400" dirty="0">
                          <a:effectLst/>
                        </a:rPr>
                        <a:t>Modell 1</a:t>
                      </a:r>
                      <a:endParaRPr lang="nb-NO" sz="1400" dirty="0">
                        <a:effectLst/>
                        <a:latin typeface="Arial"/>
                        <a:ea typeface="Times New Roman"/>
                        <a:cs typeface="Times New Roman"/>
                      </a:endParaRPr>
                    </a:p>
                  </a:txBody>
                  <a:tcPr marL="68580" marR="68580" marT="0" marB="0"/>
                </a:tc>
                <a:tc>
                  <a:txBody>
                    <a:bodyPr/>
                    <a:lstStyle/>
                    <a:p>
                      <a:pPr fontAlgn="ctr">
                        <a:lnSpc>
                          <a:spcPct val="115000"/>
                        </a:lnSpc>
                        <a:spcAft>
                          <a:spcPts val="0"/>
                        </a:spcAft>
                      </a:pPr>
                      <a:r>
                        <a:rPr lang="nb-NO" sz="2000" dirty="0">
                          <a:effectLst/>
                        </a:rPr>
                        <a:t>Prosjekterer og leverer materiell (EP)</a:t>
                      </a:r>
                      <a:br>
                        <a:rPr lang="nb-NO" sz="2000" dirty="0">
                          <a:effectLst/>
                        </a:rPr>
                      </a:br>
                      <a:endParaRPr lang="nb-NO" sz="2000" dirty="0">
                        <a:effectLst/>
                        <a:latin typeface="Arial"/>
                        <a:ea typeface="Times New Roman"/>
                        <a:cs typeface="Times New Roman"/>
                      </a:endParaRPr>
                    </a:p>
                  </a:txBody>
                  <a:tcPr marL="68580" marR="68580" marT="0" marB="0"/>
                </a:tc>
                <a:tc>
                  <a:txBody>
                    <a:bodyPr/>
                    <a:lstStyle/>
                    <a:p>
                      <a:pPr fontAlgn="ctr">
                        <a:lnSpc>
                          <a:spcPct val="115000"/>
                        </a:lnSpc>
                        <a:spcAft>
                          <a:spcPts val="0"/>
                        </a:spcAft>
                      </a:pPr>
                      <a:r>
                        <a:rPr lang="nb-NO" sz="2000" dirty="0">
                          <a:effectLst/>
                        </a:rPr>
                        <a:t>Bygger (C)</a:t>
                      </a:r>
                      <a:endParaRPr lang="nb-NO" sz="2000" dirty="0">
                        <a:effectLst/>
                        <a:latin typeface="Arial"/>
                        <a:ea typeface="Times New Roman"/>
                        <a:cs typeface="Times New Roman"/>
                      </a:endParaRPr>
                    </a:p>
                  </a:txBody>
                  <a:tcPr marL="68580" marR="68580" marT="0" marB="0"/>
                </a:tc>
                <a:tc>
                  <a:txBody>
                    <a:bodyPr/>
                    <a:lstStyle/>
                    <a:p>
                      <a:pPr fontAlgn="ctr">
                        <a:lnSpc>
                          <a:spcPct val="115000"/>
                        </a:lnSpc>
                        <a:spcAft>
                          <a:spcPts val="0"/>
                        </a:spcAft>
                      </a:pPr>
                      <a:r>
                        <a:rPr lang="nb-NO" sz="1400" dirty="0" smtClean="0">
                          <a:effectLst/>
                        </a:rPr>
                        <a:t>Statnett </a:t>
                      </a:r>
                      <a:r>
                        <a:rPr lang="nb-NO" sz="1400" dirty="0">
                          <a:effectLst/>
                        </a:rPr>
                        <a:t>har ansvar for prosjektering og anskaffelse av materiell samt for grensesnitt, fremdrift og koordinering mellom alle aktører. Entreprenør har et utførelsesoppdrag.</a:t>
                      </a:r>
                      <a:endParaRPr lang="nb-NO" sz="1400" dirty="0">
                        <a:effectLst/>
                        <a:latin typeface="Arial"/>
                        <a:ea typeface="Times New Roman"/>
                        <a:cs typeface="Times New Roman"/>
                      </a:endParaRPr>
                    </a:p>
                  </a:txBody>
                  <a:tcPr marL="68580" marR="68580" marT="0" marB="0"/>
                </a:tc>
              </a:tr>
              <a:tr h="1819122">
                <a:tc>
                  <a:txBody>
                    <a:bodyPr/>
                    <a:lstStyle/>
                    <a:p>
                      <a:pPr fontAlgn="ctr">
                        <a:lnSpc>
                          <a:spcPct val="115000"/>
                        </a:lnSpc>
                        <a:spcAft>
                          <a:spcPts val="0"/>
                        </a:spcAft>
                      </a:pPr>
                      <a:r>
                        <a:rPr lang="nb-NO" sz="1400">
                          <a:effectLst/>
                        </a:rPr>
                        <a:t>Modell 2</a:t>
                      </a:r>
                      <a:endParaRPr lang="nb-NO" sz="1400">
                        <a:effectLst/>
                        <a:latin typeface="Arial"/>
                        <a:ea typeface="Times New Roman"/>
                        <a:cs typeface="Times New Roman"/>
                      </a:endParaRPr>
                    </a:p>
                  </a:txBody>
                  <a:tcPr marL="68580" marR="68580" marT="0" marB="0"/>
                </a:tc>
                <a:tc>
                  <a:txBody>
                    <a:bodyPr/>
                    <a:lstStyle/>
                    <a:p>
                      <a:pPr fontAlgn="ctr">
                        <a:lnSpc>
                          <a:spcPct val="115000"/>
                        </a:lnSpc>
                        <a:spcAft>
                          <a:spcPts val="0"/>
                        </a:spcAft>
                      </a:pPr>
                      <a:r>
                        <a:rPr lang="nb-NO" sz="2000" dirty="0">
                          <a:effectLst/>
                        </a:rPr>
                        <a:t>Prosjekterer (E)</a:t>
                      </a:r>
                    </a:p>
                    <a:p>
                      <a:pPr fontAlgn="ctr">
                        <a:lnSpc>
                          <a:spcPct val="115000"/>
                        </a:lnSpc>
                        <a:spcAft>
                          <a:spcPts val="0"/>
                        </a:spcAft>
                      </a:pPr>
                      <a:r>
                        <a:rPr lang="nb-NO" sz="2000" dirty="0">
                          <a:effectLst/>
                        </a:rPr>
                        <a:t/>
                      </a:r>
                      <a:br>
                        <a:rPr lang="nb-NO" sz="2000" dirty="0">
                          <a:effectLst/>
                        </a:rPr>
                      </a:br>
                      <a:endParaRPr lang="nb-NO" sz="2000" dirty="0">
                        <a:effectLst/>
                        <a:latin typeface="Arial"/>
                        <a:ea typeface="Times New Roman"/>
                        <a:cs typeface="Times New Roman"/>
                      </a:endParaRPr>
                    </a:p>
                  </a:txBody>
                  <a:tcPr marL="68580" marR="68580" marT="0" marB="0"/>
                </a:tc>
                <a:tc>
                  <a:txBody>
                    <a:bodyPr/>
                    <a:lstStyle/>
                    <a:p>
                      <a:pPr fontAlgn="ctr">
                        <a:lnSpc>
                          <a:spcPct val="115000"/>
                        </a:lnSpc>
                        <a:spcAft>
                          <a:spcPts val="0"/>
                        </a:spcAft>
                      </a:pPr>
                      <a:r>
                        <a:rPr lang="nb-NO" sz="2000" dirty="0">
                          <a:effectLst/>
                        </a:rPr>
                        <a:t>Leverer materiell, bygger (PC)</a:t>
                      </a:r>
                      <a:endParaRPr lang="nb-NO" sz="2000" dirty="0">
                        <a:effectLst/>
                        <a:latin typeface="Arial"/>
                        <a:ea typeface="Times New Roman"/>
                        <a:cs typeface="Times New Roman"/>
                      </a:endParaRPr>
                    </a:p>
                  </a:txBody>
                  <a:tcPr marL="68580" marR="68580" marT="0" marB="0"/>
                </a:tc>
                <a:tc>
                  <a:txBody>
                    <a:bodyPr/>
                    <a:lstStyle/>
                    <a:p>
                      <a:pPr fontAlgn="ctr">
                        <a:lnSpc>
                          <a:spcPct val="115000"/>
                        </a:lnSpc>
                        <a:spcAft>
                          <a:spcPts val="0"/>
                        </a:spcAft>
                      </a:pPr>
                      <a:r>
                        <a:rPr lang="nb-NO" sz="1400" dirty="0" smtClean="0">
                          <a:effectLst/>
                        </a:rPr>
                        <a:t>Statnett </a:t>
                      </a:r>
                      <a:r>
                        <a:rPr lang="nb-NO" sz="1400" dirty="0">
                          <a:effectLst/>
                        </a:rPr>
                        <a:t>har ansvar for </a:t>
                      </a:r>
                      <a:r>
                        <a:rPr lang="nb-NO" sz="1400" dirty="0" smtClean="0">
                          <a:effectLst/>
                        </a:rPr>
                        <a:t>prosjektering, </a:t>
                      </a:r>
                      <a:r>
                        <a:rPr lang="nb-NO" sz="1400" dirty="0">
                          <a:effectLst/>
                        </a:rPr>
                        <a:t>grensesnitt og koordinering mellom hovedaktørene. Entreprenør anskaffer materiell og utstyr og har ansvar for utførelse. Entreprenør har risiko for fremdrift med mindre det skyldes eksterne faktorer eller svikt i byggherremedvirkning.</a:t>
                      </a:r>
                      <a:endParaRPr lang="nb-NO" sz="1400" dirty="0">
                        <a:effectLst/>
                        <a:latin typeface="Arial"/>
                        <a:ea typeface="Times New Roman"/>
                        <a:cs typeface="Times New Roman"/>
                      </a:endParaRPr>
                    </a:p>
                  </a:txBody>
                  <a:tcPr marL="68580" marR="68580" marT="0" marB="0"/>
                </a:tc>
              </a:tr>
              <a:tr h="1976575">
                <a:tc>
                  <a:txBody>
                    <a:bodyPr/>
                    <a:lstStyle/>
                    <a:p>
                      <a:pPr fontAlgn="ctr">
                        <a:lnSpc>
                          <a:spcPct val="115000"/>
                        </a:lnSpc>
                        <a:spcAft>
                          <a:spcPts val="0"/>
                        </a:spcAft>
                      </a:pPr>
                      <a:r>
                        <a:rPr lang="nb-NO" sz="1400">
                          <a:effectLst/>
                        </a:rPr>
                        <a:t>Modell 3</a:t>
                      </a:r>
                      <a:endParaRPr lang="nb-NO" sz="1400">
                        <a:effectLst/>
                        <a:latin typeface="Arial"/>
                        <a:ea typeface="Times New Roman"/>
                        <a:cs typeface="Times New Roman"/>
                      </a:endParaRPr>
                    </a:p>
                  </a:txBody>
                  <a:tcPr marL="68580" marR="68580" marT="0" marB="0"/>
                </a:tc>
                <a:tc>
                  <a:txBody>
                    <a:bodyPr/>
                    <a:lstStyle/>
                    <a:p>
                      <a:pPr fontAlgn="ctr">
                        <a:lnSpc>
                          <a:spcPct val="115000"/>
                        </a:lnSpc>
                        <a:spcAft>
                          <a:spcPts val="0"/>
                        </a:spcAft>
                      </a:pPr>
                      <a:r>
                        <a:rPr lang="nb-NO" sz="2000" dirty="0" smtClean="0">
                          <a:effectLst/>
                        </a:rPr>
                        <a:t>Basisprosjektering</a:t>
                      </a:r>
                    </a:p>
                    <a:p>
                      <a:pPr fontAlgn="ctr">
                        <a:lnSpc>
                          <a:spcPct val="115000"/>
                        </a:lnSpc>
                        <a:spcAft>
                          <a:spcPts val="0"/>
                        </a:spcAft>
                      </a:pPr>
                      <a:r>
                        <a:rPr lang="nb-NO" sz="2000" dirty="0" smtClean="0">
                          <a:effectLst/>
                          <a:latin typeface="Arial"/>
                          <a:ea typeface="Times New Roman"/>
                          <a:cs typeface="Times New Roman"/>
                        </a:rPr>
                        <a:t>(e)</a:t>
                      </a:r>
                      <a:endParaRPr lang="nb-NO" sz="2000" dirty="0">
                        <a:effectLst/>
                        <a:latin typeface="Arial"/>
                        <a:ea typeface="Times New Roman"/>
                        <a:cs typeface="Times New Roman"/>
                      </a:endParaRPr>
                    </a:p>
                  </a:txBody>
                  <a:tcPr marL="68580" marR="68580" marT="0" marB="0"/>
                </a:tc>
                <a:tc>
                  <a:txBody>
                    <a:bodyPr/>
                    <a:lstStyle/>
                    <a:p>
                      <a:pPr fontAlgn="ctr">
                        <a:lnSpc>
                          <a:spcPct val="115000"/>
                        </a:lnSpc>
                        <a:spcAft>
                          <a:spcPts val="0"/>
                        </a:spcAft>
                      </a:pPr>
                      <a:r>
                        <a:rPr lang="nb-NO" sz="2000" dirty="0">
                          <a:effectLst/>
                        </a:rPr>
                        <a:t>Detaljprosjekterer, leverer materiell, utstyr og bygger (EPC)</a:t>
                      </a:r>
                      <a:endParaRPr lang="nb-NO" sz="2000" dirty="0">
                        <a:effectLst/>
                        <a:latin typeface="Arial"/>
                        <a:ea typeface="Times New Roman"/>
                        <a:cs typeface="Times New Roman"/>
                      </a:endParaRPr>
                    </a:p>
                  </a:txBody>
                  <a:tcPr marL="68580" marR="68580" marT="0" marB="0"/>
                </a:tc>
                <a:tc>
                  <a:txBody>
                    <a:bodyPr/>
                    <a:lstStyle/>
                    <a:p>
                      <a:pPr fontAlgn="ctr">
                        <a:lnSpc>
                          <a:spcPct val="115000"/>
                        </a:lnSpc>
                        <a:spcAft>
                          <a:spcPts val="0"/>
                        </a:spcAft>
                      </a:pPr>
                      <a:r>
                        <a:rPr lang="nb-NO" sz="1400" dirty="0" smtClean="0">
                          <a:effectLst/>
                        </a:rPr>
                        <a:t>Statnett </a:t>
                      </a:r>
                      <a:r>
                        <a:rPr lang="nb-NO" sz="1400" dirty="0">
                          <a:effectLst/>
                        </a:rPr>
                        <a:t>har ansvar for basisprosjektering og for grensesnitt og koordinering mellom hovedaktørene. Entreprenør gjør detaljprosjektering, anskaffer materiell og utstyr og har ansvar for utførelse. Entreprenør har risiko for fremdrift med mindre det skyldes eksterne faktorer eller svikt i byggherremedvirkning</a:t>
                      </a:r>
                      <a:endParaRPr lang="nb-NO" sz="1400" dirty="0">
                        <a:effectLst/>
                        <a:latin typeface="Arial"/>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38097403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4" name="Picture 2" descr="J:\Divisjon\Kommunikasjon\Bildearkiv\Fotografer\Fotograf Johan Wildhagen\Vinter 2012\statnett_del2\statnett_del2\DSC_9060.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ktangel 4"/>
          <p:cNvSpPr/>
          <p:nvPr/>
        </p:nvSpPr>
        <p:spPr>
          <a:xfrm>
            <a:off x="115785" y="230379"/>
            <a:ext cx="2977936" cy="1540364"/>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nb-NO" sz="3600" b="1" dirty="0" smtClean="0">
                <a:solidFill>
                  <a:srgbClr val="FF0000"/>
                </a:solidFill>
              </a:rPr>
              <a:t>1.prioritet:</a:t>
            </a:r>
          </a:p>
          <a:p>
            <a:pPr algn="ctr"/>
            <a:r>
              <a:rPr lang="nb-NO" sz="3600" b="1" dirty="0" smtClean="0">
                <a:solidFill>
                  <a:srgbClr val="FF0000"/>
                </a:solidFill>
              </a:rPr>
              <a:t>HMS</a:t>
            </a:r>
            <a:endParaRPr lang="nb-NO" sz="3600" b="1" dirty="0">
              <a:solidFill>
                <a:srgbClr val="FF0000"/>
              </a:solidFill>
            </a:endParaRPr>
          </a:p>
        </p:txBody>
      </p:sp>
    </p:spTree>
    <p:extLst>
      <p:ext uri="{BB962C8B-B14F-4D97-AF65-F5344CB8AC3E}">
        <p14:creationId xmlns:p14="http://schemas.microsoft.com/office/powerpoint/2010/main" val="9566130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Planer transformatorstasjoner</a:t>
            </a:r>
            <a:br>
              <a:rPr lang="nb-NO" dirty="0" smtClean="0"/>
            </a:br>
            <a:endParaRPr lang="nb-NO" dirty="0"/>
          </a:p>
        </p:txBody>
      </p:sp>
      <p:pic>
        <p:nvPicPr>
          <p:cNvPr id="7" name="Plassholder for innhold 6"/>
          <p:cNvPicPr>
            <a:picLocks noGrp="1" noChangeAspect="1"/>
          </p:cNvPicPr>
          <p:nvPr>
            <p:ph idx="1"/>
          </p:nvPr>
        </p:nvPicPr>
        <p:blipFill>
          <a:blip r:embed="rId2"/>
          <a:stretch>
            <a:fillRect/>
          </a:stretch>
        </p:blipFill>
        <p:spPr>
          <a:xfrm>
            <a:off x="274320" y="1203960"/>
            <a:ext cx="8625840" cy="4922520"/>
          </a:xfrm>
          <a:prstGeom prst="rect">
            <a:avLst/>
          </a:prstGeom>
        </p:spPr>
      </p:pic>
    </p:spTree>
    <p:extLst>
      <p:ext uri="{BB962C8B-B14F-4D97-AF65-F5344CB8AC3E}">
        <p14:creationId xmlns:p14="http://schemas.microsoft.com/office/powerpoint/2010/main" val="30124756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Planer ledning</a:t>
            </a:r>
            <a:br>
              <a:rPr lang="nb-NO" dirty="0" smtClean="0"/>
            </a:br>
            <a:endParaRPr lang="nb-NO" dirty="0"/>
          </a:p>
        </p:txBody>
      </p:sp>
      <p:pic>
        <p:nvPicPr>
          <p:cNvPr id="4" name="Plassholder for innhold 3"/>
          <p:cNvPicPr>
            <a:picLocks noGrp="1" noChangeAspect="1"/>
          </p:cNvPicPr>
          <p:nvPr>
            <p:ph idx="1"/>
          </p:nvPr>
        </p:nvPicPr>
        <p:blipFill>
          <a:blip r:embed="rId2"/>
          <a:stretch>
            <a:fillRect/>
          </a:stretch>
        </p:blipFill>
        <p:spPr>
          <a:xfrm>
            <a:off x="167640" y="1272540"/>
            <a:ext cx="8519160" cy="4914899"/>
          </a:xfrm>
          <a:prstGeom prst="rect">
            <a:avLst/>
          </a:prstGeom>
        </p:spPr>
      </p:pic>
    </p:spTree>
    <p:extLst>
      <p:ext uri="{BB962C8B-B14F-4D97-AF65-F5344CB8AC3E}">
        <p14:creationId xmlns:p14="http://schemas.microsoft.com/office/powerpoint/2010/main" val="168214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57200" y="1538026"/>
            <a:ext cx="8229600" cy="5416286"/>
          </a:xfrm>
        </p:spPr>
        <p:txBody>
          <a:bodyPr>
            <a:normAutofit/>
          </a:bodyPr>
          <a:lstStyle/>
          <a:p>
            <a:r>
              <a:rPr lang="nb-NO" sz="1600" dirty="0" smtClean="0"/>
              <a:t>Prosjektering for ledning og transformatorstasjoner. Baseres på Statnetts rammeavtaler </a:t>
            </a:r>
          </a:p>
          <a:p>
            <a:r>
              <a:rPr lang="nb-NO" sz="1600" dirty="0" smtClean="0"/>
              <a:t>Tre </a:t>
            </a:r>
            <a:r>
              <a:rPr lang="nb-NO" sz="1600" dirty="0"/>
              <a:t>store ledningsentrepriser inklusive materiell, fundamentstøping, mastereising, linestrekk og logistikk. Balsfjord – </a:t>
            </a:r>
            <a:r>
              <a:rPr lang="nb-NO" sz="1600" dirty="0" err="1"/>
              <a:t>Reisadalen</a:t>
            </a:r>
            <a:r>
              <a:rPr lang="nb-NO" sz="1600" dirty="0"/>
              <a:t>, </a:t>
            </a:r>
            <a:r>
              <a:rPr lang="nb-NO" sz="1600" dirty="0" err="1"/>
              <a:t>Reisadalen</a:t>
            </a:r>
            <a:r>
              <a:rPr lang="nb-NO" sz="1600" dirty="0"/>
              <a:t> – Skillemoen og Skillemoen - </a:t>
            </a:r>
            <a:r>
              <a:rPr lang="nb-NO" sz="1600" dirty="0" smtClean="0"/>
              <a:t>Skaidi</a:t>
            </a:r>
          </a:p>
          <a:p>
            <a:r>
              <a:rPr lang="nb-NO" sz="1600" dirty="0" smtClean="0"/>
              <a:t>En entreprisekontrakt for vei- og grunnarbeider for Skillemoen transformatorstasjon</a:t>
            </a:r>
          </a:p>
          <a:p>
            <a:r>
              <a:rPr lang="nb-NO" sz="1600" dirty="0" smtClean="0"/>
              <a:t>En totalkontrakt for nye Skillemoen transformatorstasjon inklusive entreprisearbeider og høyspentutstyr. </a:t>
            </a:r>
          </a:p>
          <a:p>
            <a:r>
              <a:rPr lang="nb-NO" sz="1600" dirty="0" smtClean="0"/>
              <a:t>En totalkontrakt </a:t>
            </a:r>
            <a:r>
              <a:rPr lang="nb-NO" sz="1600" dirty="0"/>
              <a:t>for </a:t>
            </a:r>
            <a:r>
              <a:rPr lang="nb-NO" sz="1600" dirty="0" smtClean="0"/>
              <a:t>SVC anlegg på Skillemoen transformatorstasjon, inklusive </a:t>
            </a:r>
            <a:r>
              <a:rPr lang="nb-NO" sz="1600" dirty="0"/>
              <a:t>entreprisearbeider og </a:t>
            </a:r>
            <a:r>
              <a:rPr lang="nb-NO" sz="1600" dirty="0" smtClean="0"/>
              <a:t>SVC -utstyr</a:t>
            </a:r>
            <a:r>
              <a:rPr lang="nb-NO" sz="1600" dirty="0"/>
              <a:t>. </a:t>
            </a:r>
            <a:endParaRPr lang="nb-NO" sz="1600" dirty="0" smtClean="0"/>
          </a:p>
          <a:p>
            <a:r>
              <a:rPr lang="nb-NO" sz="1600" dirty="0" smtClean="0"/>
              <a:t>Forberedende arbeider med skogrydding, veier, bruer, baseplasser, lokal strømforsyning og fiberkabel. Flere kontrakter lokale/regionale leverandører. </a:t>
            </a:r>
            <a:endParaRPr lang="nb-NO" sz="1600" dirty="0"/>
          </a:p>
          <a:p>
            <a:r>
              <a:rPr lang="nb-NO" sz="1600" dirty="0" smtClean="0"/>
              <a:t>Regionale rammeavtaler for forberedende arbeider vil bli vurdert. </a:t>
            </a:r>
            <a:endParaRPr lang="nb-NO" sz="1600" dirty="0"/>
          </a:p>
          <a:p>
            <a:r>
              <a:rPr lang="nb-NO" sz="1600" dirty="0" smtClean="0"/>
              <a:t>Separate kontrakter for kontrollanlegg, transformatorer og reaktorer</a:t>
            </a:r>
          </a:p>
          <a:p>
            <a:r>
              <a:rPr lang="nb-NO" sz="1600" dirty="0" smtClean="0"/>
              <a:t>Skaidi – Hammerfest. Det får bli tema på neste møte!</a:t>
            </a:r>
          </a:p>
        </p:txBody>
      </p:sp>
      <p:sp>
        <p:nvSpPr>
          <p:cNvPr id="2" name="Tittel 1"/>
          <p:cNvSpPr>
            <a:spLocks noGrp="1"/>
          </p:cNvSpPr>
          <p:nvPr>
            <p:ph type="title"/>
          </p:nvPr>
        </p:nvSpPr>
        <p:spPr/>
        <p:txBody>
          <a:bodyPr>
            <a:normAutofit/>
          </a:bodyPr>
          <a:lstStyle/>
          <a:p>
            <a:r>
              <a:rPr lang="nb-NO" dirty="0" smtClean="0"/>
              <a:t>Balsfjord - Skaidi</a:t>
            </a:r>
            <a:endParaRPr lang="nb-NO" dirty="0"/>
          </a:p>
        </p:txBody>
      </p:sp>
      <p:pic>
        <p:nvPicPr>
          <p:cNvPr id="7" name="Bilde 6" descr="Statnett_19.jpg"/>
          <p:cNvPicPr>
            <a:picLocks noChangeAspect="1"/>
          </p:cNvPicPr>
          <p:nvPr/>
        </p:nvPicPr>
        <p:blipFill>
          <a:blip r:embed="rId3" cstate="print"/>
          <a:stretch>
            <a:fillRect/>
          </a:stretch>
        </p:blipFill>
        <p:spPr>
          <a:xfrm>
            <a:off x="3812200" y="5481394"/>
            <a:ext cx="1940429" cy="1210351"/>
          </a:xfrm>
          <a:prstGeom prst="rect">
            <a:avLst/>
          </a:prstGeom>
          <a:effectLst>
            <a:outerShdw blurRad="50800" dist="38100" dir="2700000" algn="tl" rotWithShape="0">
              <a:prstClr val="black">
                <a:alpha val="40000"/>
              </a:prstClr>
            </a:outerShdw>
          </a:effectLst>
        </p:spPr>
      </p:pic>
      <p:pic>
        <p:nvPicPr>
          <p:cNvPr id="8" name="Bilde 13" descr="Kvamskogen_160110_Berglund_5 (15).JPG"/>
          <p:cNvPicPr>
            <a:picLocks noChangeAspect="1"/>
          </p:cNvPicPr>
          <p:nvPr/>
        </p:nvPicPr>
        <p:blipFill>
          <a:blip r:embed="rId4" cstate="print"/>
          <a:stretch>
            <a:fillRect/>
          </a:stretch>
        </p:blipFill>
        <p:spPr>
          <a:xfrm>
            <a:off x="5864236" y="5481394"/>
            <a:ext cx="1863503" cy="1240171"/>
          </a:xfrm>
          <a:prstGeom prst="rect">
            <a:avLst/>
          </a:prstGeom>
        </p:spPr>
      </p:pic>
      <p:pic>
        <p:nvPicPr>
          <p:cNvPr id="9" name="Bilde 21" descr="Anlegg_08122010 (65).JPG"/>
          <p:cNvPicPr>
            <a:picLocks noChangeAspect="1"/>
          </p:cNvPicPr>
          <p:nvPr/>
        </p:nvPicPr>
        <p:blipFill>
          <a:blip r:embed="rId5" cstate="print"/>
          <a:stretch>
            <a:fillRect/>
          </a:stretch>
        </p:blipFill>
        <p:spPr>
          <a:xfrm>
            <a:off x="1946342" y="5481394"/>
            <a:ext cx="1818695" cy="1210351"/>
          </a:xfrm>
          <a:prstGeom prst="rect">
            <a:avLst/>
          </a:prstGeom>
        </p:spPr>
      </p:pic>
    </p:spTree>
    <p:extLst>
      <p:ext uri="{BB962C8B-B14F-4D97-AF65-F5344CB8AC3E}">
        <p14:creationId xmlns:p14="http://schemas.microsoft.com/office/powerpoint/2010/main" val="1151367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23875" y="427039"/>
            <a:ext cx="8229600" cy="995749"/>
          </a:xfrm>
        </p:spPr>
        <p:txBody>
          <a:bodyPr>
            <a:noAutofit/>
          </a:bodyPr>
          <a:lstStyle/>
          <a:p>
            <a:r>
              <a:rPr lang="nb-NO" sz="3200" dirty="0" smtClean="0"/>
              <a:t>Lokalt næringsliv avgjørende for vellykket </a:t>
            </a:r>
            <a:r>
              <a:rPr lang="nb-NO" sz="3200" dirty="0"/>
              <a:t>prosjektgjennomføring </a:t>
            </a:r>
            <a:r>
              <a:rPr lang="nb-NO" sz="3200" dirty="0" smtClean="0"/>
              <a:t>!</a:t>
            </a:r>
            <a:endParaRPr lang="nb-NO" sz="3200" dirty="0"/>
          </a:p>
        </p:txBody>
      </p:sp>
      <p:pic>
        <p:nvPicPr>
          <p:cNvPr id="4" name="Picture 2"/>
          <p:cNvPicPr>
            <a:picLocks noChangeAspect="1" noChangeArrowheads="1"/>
          </p:cNvPicPr>
          <p:nvPr/>
        </p:nvPicPr>
        <p:blipFill>
          <a:blip r:embed="rId3" cstate="print"/>
          <a:srcRect/>
          <a:stretch>
            <a:fillRect/>
          </a:stretch>
        </p:blipFill>
        <p:spPr bwMode="auto">
          <a:xfrm>
            <a:off x="457200" y="1653499"/>
            <a:ext cx="3234281" cy="4478678"/>
          </a:xfrm>
          <a:prstGeom prst="rect">
            <a:avLst/>
          </a:prstGeom>
          <a:noFill/>
          <a:ln w="9525">
            <a:noFill/>
            <a:miter lim="800000"/>
            <a:headEnd/>
            <a:tailEnd/>
          </a:ln>
        </p:spPr>
      </p:pic>
      <p:sp>
        <p:nvSpPr>
          <p:cNvPr id="5" name="Plassholder for innhold 2"/>
          <p:cNvSpPr txBox="1">
            <a:spLocks/>
          </p:cNvSpPr>
          <p:nvPr/>
        </p:nvSpPr>
        <p:spPr>
          <a:xfrm>
            <a:off x="3800901" y="1919235"/>
            <a:ext cx="5056495" cy="4237666"/>
          </a:xfrm>
          <a:prstGeom prst="rect">
            <a:avLst/>
          </a:prstGeom>
        </p:spPr>
        <p:txBody>
          <a:bodyPr>
            <a:normAutofit/>
          </a:bodyPr>
          <a:lstStyle>
            <a:lvl1pPr marL="457200" indent="-457200" algn="l" defTabSz="457200" rtl="0" eaLnBrk="1" latinLnBrk="0" hangingPunct="1">
              <a:spcBef>
                <a:spcPct val="20000"/>
              </a:spcBef>
              <a:buClr>
                <a:srgbClr val="D31245"/>
              </a:buClr>
              <a:buFont typeface="Wingdings" charset="2"/>
              <a:buChar char=""/>
              <a:defRPr sz="3200" kern="1200">
                <a:solidFill>
                  <a:schemeClr val="tx1"/>
                </a:solidFill>
                <a:latin typeface="+mn-lt"/>
                <a:ea typeface="+mn-ea"/>
                <a:cs typeface="+mn-cs"/>
              </a:defRPr>
            </a:lvl1pPr>
            <a:lvl2pPr marL="914400" indent="-457200" algn="l" defTabSz="457200" rtl="0" eaLnBrk="1" latinLnBrk="0" hangingPunct="1">
              <a:spcBef>
                <a:spcPct val="20000"/>
              </a:spcBef>
              <a:buClr>
                <a:srgbClr val="D31245"/>
              </a:buClr>
              <a:buFont typeface="Wingdings" charset="2"/>
              <a:buChar char=""/>
              <a:defRPr sz="2800" kern="1200">
                <a:solidFill>
                  <a:schemeClr val="tx1">
                    <a:lumMod val="50000"/>
                    <a:lumOff val="50000"/>
                  </a:schemeClr>
                </a:solidFill>
                <a:latin typeface="+mn-lt"/>
                <a:ea typeface="+mn-ea"/>
                <a:cs typeface="+mn-cs"/>
              </a:defRPr>
            </a:lvl2pPr>
            <a:lvl3pPr marL="1257300" indent="-342900" algn="l" defTabSz="457200" rtl="0" eaLnBrk="1" latinLnBrk="0" hangingPunct="1">
              <a:spcBef>
                <a:spcPct val="20000"/>
              </a:spcBef>
              <a:buClr>
                <a:srgbClr val="D31245"/>
              </a:buClr>
              <a:buFont typeface="Wingdings" charset="2"/>
              <a:buChar char=""/>
              <a:defRPr sz="2400" kern="1200">
                <a:solidFill>
                  <a:srgbClr val="A6A6A6"/>
                </a:solidFill>
                <a:latin typeface="+mn-lt"/>
                <a:ea typeface="+mn-ea"/>
                <a:cs typeface="+mn-cs"/>
              </a:defRPr>
            </a:lvl3pPr>
            <a:lvl4pPr marL="1714500" indent="-342900" algn="l" defTabSz="457200" rtl="0" eaLnBrk="1" latinLnBrk="0" hangingPunct="1">
              <a:spcBef>
                <a:spcPct val="20000"/>
              </a:spcBef>
              <a:buClr>
                <a:srgbClr val="D31245"/>
              </a:buClr>
              <a:buFont typeface="Wingdings" charset="2"/>
              <a:buChar char=""/>
              <a:defRPr sz="2000" kern="1200">
                <a:solidFill>
                  <a:srgbClr val="A6A6A6"/>
                </a:solidFill>
                <a:latin typeface="+mn-lt"/>
                <a:ea typeface="+mn-ea"/>
                <a:cs typeface="+mn-cs"/>
              </a:defRPr>
            </a:lvl4pPr>
            <a:lvl5pPr marL="2171700" indent="-342900" algn="l" defTabSz="457200" rtl="0" eaLnBrk="1" latinLnBrk="0" hangingPunct="1">
              <a:spcBef>
                <a:spcPct val="20000"/>
              </a:spcBef>
              <a:buClr>
                <a:srgbClr val="D31245"/>
              </a:buClr>
              <a:buFont typeface="Wingdings" charset="2"/>
              <a:buChar char=""/>
              <a:defRPr sz="2000" kern="1200">
                <a:solidFill>
                  <a:srgbClr val="A6A6A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b-NO" sz="2400" dirty="0" smtClean="0">
                <a:solidFill>
                  <a:prstClr val="black"/>
                </a:solidFill>
              </a:rPr>
              <a:t>LUEN – leverandørutvikling i nord</a:t>
            </a:r>
          </a:p>
          <a:p>
            <a:r>
              <a:rPr lang="nb-NO" sz="2400" dirty="0" smtClean="0">
                <a:solidFill>
                  <a:prstClr val="black"/>
                </a:solidFill>
              </a:rPr>
              <a:t>Lokale og regionale næringslivsinitiativ</a:t>
            </a:r>
            <a:endParaRPr lang="nb-NO" sz="2400" dirty="0">
              <a:solidFill>
                <a:prstClr val="black"/>
              </a:solidFill>
            </a:endParaRPr>
          </a:p>
          <a:p>
            <a:r>
              <a:rPr lang="nb-NO" sz="2400" dirty="0" smtClean="0">
                <a:solidFill>
                  <a:prstClr val="black"/>
                </a:solidFill>
              </a:rPr>
              <a:t>Lokalkunnskap </a:t>
            </a:r>
          </a:p>
          <a:p>
            <a:r>
              <a:rPr lang="nb-NO" sz="2400" dirty="0" smtClean="0">
                <a:solidFill>
                  <a:prstClr val="black"/>
                </a:solidFill>
              </a:rPr>
              <a:t>Håndtere klimatiske utfordringer</a:t>
            </a:r>
          </a:p>
          <a:p>
            <a:r>
              <a:rPr lang="nb-NO" sz="2400" dirty="0" smtClean="0">
                <a:solidFill>
                  <a:prstClr val="black"/>
                </a:solidFill>
              </a:rPr>
              <a:t>Kontrakt direkte med Statnett eller som underleverandør</a:t>
            </a:r>
            <a:endParaRPr lang="nb-NO" sz="2400" dirty="0">
              <a:solidFill>
                <a:prstClr val="black"/>
              </a:solidFill>
            </a:endParaRPr>
          </a:p>
          <a:p>
            <a:r>
              <a:rPr lang="nb-NO" sz="2400" dirty="0" smtClean="0">
                <a:solidFill>
                  <a:prstClr val="black"/>
                </a:solidFill>
              </a:rPr>
              <a:t>Prekvalifisering i Sellihca </a:t>
            </a:r>
          </a:p>
          <a:p>
            <a:r>
              <a:rPr lang="nb-NO" sz="2400" dirty="0" smtClean="0">
                <a:solidFill>
                  <a:prstClr val="black"/>
                </a:solidFill>
              </a:rPr>
              <a:t>Vilje til samarbeid med nasjonale og internasjonale aktører</a:t>
            </a:r>
          </a:p>
          <a:p>
            <a:pPr marL="0" indent="0">
              <a:buNone/>
            </a:pPr>
            <a:endParaRPr lang="nb-NO" sz="2400" dirty="0">
              <a:solidFill>
                <a:prstClr val="black"/>
              </a:solidFill>
            </a:endParaRPr>
          </a:p>
        </p:txBody>
      </p:sp>
    </p:spTree>
    <p:extLst>
      <p:ext uri="{BB962C8B-B14F-4D97-AF65-F5344CB8AC3E}">
        <p14:creationId xmlns:p14="http://schemas.microsoft.com/office/powerpoint/2010/main" val="4029181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04"/>
            <a:ext cx="9144000" cy="6915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ktangel 3"/>
          <p:cNvSpPr/>
          <p:nvPr/>
        </p:nvSpPr>
        <p:spPr>
          <a:xfrm>
            <a:off x="7396766" y="125688"/>
            <a:ext cx="144379" cy="116878"/>
          </a:xfrm>
          <a:prstGeom prst="rect">
            <a:avLst/>
          </a:prstGeom>
          <a:solidFill>
            <a:schemeClr val="accent1">
              <a:lumMod val="20000"/>
              <a:lumOff val="80000"/>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6" name="Rektangel 5"/>
          <p:cNvSpPr/>
          <p:nvPr/>
        </p:nvSpPr>
        <p:spPr>
          <a:xfrm>
            <a:off x="8198370" y="616056"/>
            <a:ext cx="144379" cy="1168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7" name="Rektangel 6"/>
          <p:cNvSpPr/>
          <p:nvPr/>
        </p:nvSpPr>
        <p:spPr>
          <a:xfrm>
            <a:off x="3186785" y="4509336"/>
            <a:ext cx="144379" cy="1168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8" name="Rektangel 7"/>
          <p:cNvSpPr/>
          <p:nvPr/>
        </p:nvSpPr>
        <p:spPr>
          <a:xfrm>
            <a:off x="5601764" y="2946948"/>
            <a:ext cx="144379" cy="1168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9" name="Rektangel 8"/>
          <p:cNvSpPr/>
          <p:nvPr/>
        </p:nvSpPr>
        <p:spPr>
          <a:xfrm>
            <a:off x="7252386" y="2038493"/>
            <a:ext cx="144379" cy="1168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10" name="Bildeforklaring formet som et rektangel 9"/>
          <p:cNvSpPr/>
          <p:nvPr/>
        </p:nvSpPr>
        <p:spPr>
          <a:xfrm>
            <a:off x="6970504" y="732934"/>
            <a:ext cx="852523" cy="268132"/>
          </a:xfrm>
          <a:prstGeom prst="wedgeRectCallout">
            <a:avLst>
              <a:gd name="adj1" fmla="val 86307"/>
              <a:gd name="adj2" fmla="val -51068"/>
            </a:avLst>
          </a:prstGeom>
          <a:solidFill>
            <a:schemeClr val="bg1">
              <a:lumMod val="75000"/>
              <a:alpha val="5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solidFill>
                  <a:prstClr val="white"/>
                </a:solidFill>
              </a:rPr>
              <a:t>Skaidi</a:t>
            </a:r>
            <a:endParaRPr lang="nb-NO" dirty="0">
              <a:solidFill>
                <a:prstClr val="white"/>
              </a:solidFill>
            </a:endParaRPr>
          </a:p>
        </p:txBody>
      </p:sp>
      <p:sp>
        <p:nvSpPr>
          <p:cNvPr id="12" name="Bildeforklaring formet som et rektangel 11"/>
          <p:cNvSpPr/>
          <p:nvPr/>
        </p:nvSpPr>
        <p:spPr>
          <a:xfrm>
            <a:off x="7716027" y="1828800"/>
            <a:ext cx="1427973" cy="268132"/>
          </a:xfrm>
          <a:prstGeom prst="wedgeRectCallout">
            <a:avLst>
              <a:gd name="adj1" fmla="val -69771"/>
              <a:gd name="adj2" fmla="val 59482"/>
            </a:avLst>
          </a:prstGeom>
          <a:solidFill>
            <a:schemeClr val="bg1">
              <a:lumMod val="75000"/>
              <a:alpha val="5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solidFill>
                  <a:prstClr val="white"/>
                </a:solidFill>
              </a:rPr>
              <a:t>Skillemoen </a:t>
            </a:r>
            <a:endParaRPr lang="nb-NO" dirty="0">
              <a:solidFill>
                <a:prstClr val="white"/>
              </a:solidFill>
            </a:endParaRPr>
          </a:p>
        </p:txBody>
      </p:sp>
      <p:sp>
        <p:nvSpPr>
          <p:cNvPr id="13" name="Bildeforklaring formet som et rektangel 12"/>
          <p:cNvSpPr/>
          <p:nvPr/>
        </p:nvSpPr>
        <p:spPr>
          <a:xfrm>
            <a:off x="5916305" y="3196104"/>
            <a:ext cx="1246702" cy="268132"/>
          </a:xfrm>
          <a:prstGeom prst="wedgeRectCallout">
            <a:avLst>
              <a:gd name="adj1" fmla="val -59542"/>
              <a:gd name="adj2" fmla="val -101602"/>
            </a:avLst>
          </a:prstGeom>
          <a:solidFill>
            <a:schemeClr val="bg1">
              <a:lumMod val="75000"/>
              <a:alpha val="5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solidFill>
                  <a:prstClr val="white"/>
                </a:solidFill>
              </a:rPr>
              <a:t>Nordreisa</a:t>
            </a:r>
            <a:endParaRPr lang="nb-NO" dirty="0">
              <a:solidFill>
                <a:prstClr val="white"/>
              </a:solidFill>
            </a:endParaRPr>
          </a:p>
        </p:txBody>
      </p:sp>
      <p:sp>
        <p:nvSpPr>
          <p:cNvPr id="14" name="Bildeforklaring formet som et rektangel 13"/>
          <p:cNvSpPr/>
          <p:nvPr/>
        </p:nvSpPr>
        <p:spPr>
          <a:xfrm>
            <a:off x="4098221" y="4383506"/>
            <a:ext cx="1246702" cy="268132"/>
          </a:xfrm>
          <a:prstGeom prst="wedgeRectCallout">
            <a:avLst>
              <a:gd name="adj1" fmla="val -59542"/>
              <a:gd name="adj2" fmla="val -101602"/>
            </a:avLst>
          </a:prstGeom>
          <a:solidFill>
            <a:schemeClr val="bg1">
              <a:lumMod val="75000"/>
              <a:alpha val="5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solidFill>
                  <a:prstClr val="white"/>
                </a:solidFill>
              </a:rPr>
              <a:t>Balsfjord </a:t>
            </a:r>
            <a:endParaRPr lang="nb-NO" dirty="0">
              <a:solidFill>
                <a:prstClr val="white"/>
              </a:solidFill>
            </a:endParaRPr>
          </a:p>
        </p:txBody>
      </p:sp>
      <p:sp>
        <p:nvSpPr>
          <p:cNvPr id="17" name="Rektangel 16"/>
          <p:cNvSpPr/>
          <p:nvPr/>
        </p:nvSpPr>
        <p:spPr>
          <a:xfrm>
            <a:off x="2292617" y="5675189"/>
            <a:ext cx="144379" cy="1168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18" name="Bildeforklaring formet som et rektangel 17"/>
          <p:cNvSpPr/>
          <p:nvPr/>
        </p:nvSpPr>
        <p:spPr>
          <a:xfrm>
            <a:off x="3331164" y="4985697"/>
            <a:ext cx="1246702" cy="268132"/>
          </a:xfrm>
          <a:prstGeom prst="wedgeRectCallout">
            <a:avLst>
              <a:gd name="adj1" fmla="val -52386"/>
              <a:gd name="adj2" fmla="val -157053"/>
            </a:avLst>
          </a:prstGeom>
          <a:solidFill>
            <a:schemeClr val="bg1">
              <a:lumMod val="75000"/>
              <a:alpha val="5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solidFill>
                  <a:prstClr val="white"/>
                </a:solidFill>
              </a:rPr>
              <a:t>Bardufoss</a:t>
            </a:r>
            <a:endParaRPr lang="nb-NO" dirty="0">
              <a:solidFill>
                <a:prstClr val="white"/>
              </a:solidFill>
            </a:endParaRPr>
          </a:p>
        </p:txBody>
      </p:sp>
      <p:sp>
        <p:nvSpPr>
          <p:cNvPr id="19" name="Bildeforklaring formet som et rektangel 18"/>
          <p:cNvSpPr/>
          <p:nvPr/>
        </p:nvSpPr>
        <p:spPr>
          <a:xfrm>
            <a:off x="3010876" y="5465496"/>
            <a:ext cx="1246702" cy="268132"/>
          </a:xfrm>
          <a:prstGeom prst="wedgeRectCallout">
            <a:avLst>
              <a:gd name="adj1" fmla="val -92115"/>
              <a:gd name="adj2" fmla="val 59641"/>
            </a:avLst>
          </a:prstGeom>
          <a:solidFill>
            <a:schemeClr val="bg1">
              <a:lumMod val="75000"/>
              <a:alpha val="5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solidFill>
                  <a:prstClr val="white"/>
                </a:solidFill>
              </a:rPr>
              <a:t>Kvandal </a:t>
            </a:r>
            <a:endParaRPr lang="nb-NO" dirty="0">
              <a:solidFill>
                <a:prstClr val="white"/>
              </a:solidFill>
            </a:endParaRPr>
          </a:p>
        </p:txBody>
      </p:sp>
      <p:sp>
        <p:nvSpPr>
          <p:cNvPr id="20" name="Rektangel 19"/>
          <p:cNvSpPr/>
          <p:nvPr/>
        </p:nvSpPr>
        <p:spPr>
          <a:xfrm>
            <a:off x="2282541" y="6716486"/>
            <a:ext cx="144379" cy="1168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21" name="Rektangel 20"/>
          <p:cNvSpPr/>
          <p:nvPr/>
        </p:nvSpPr>
        <p:spPr>
          <a:xfrm>
            <a:off x="3737947" y="4154117"/>
            <a:ext cx="144379" cy="1168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solidFill>
            </a:endParaRPr>
          </a:p>
        </p:txBody>
      </p:sp>
      <p:sp>
        <p:nvSpPr>
          <p:cNvPr id="22" name="Bildeforklaring formet som et rektangel 21"/>
          <p:cNvSpPr/>
          <p:nvPr/>
        </p:nvSpPr>
        <p:spPr>
          <a:xfrm>
            <a:off x="2707813" y="6335058"/>
            <a:ext cx="1246702" cy="268132"/>
          </a:xfrm>
          <a:prstGeom prst="wedgeRectCallout">
            <a:avLst>
              <a:gd name="adj1" fmla="val -67182"/>
              <a:gd name="adj2" fmla="val 104435"/>
            </a:avLst>
          </a:prstGeom>
          <a:solidFill>
            <a:schemeClr val="bg1">
              <a:lumMod val="75000"/>
              <a:alpha val="5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solidFill>
                  <a:prstClr val="white"/>
                </a:solidFill>
              </a:rPr>
              <a:t>Ofoten  </a:t>
            </a:r>
            <a:endParaRPr lang="nb-NO" dirty="0">
              <a:solidFill>
                <a:prstClr val="white"/>
              </a:solidFill>
            </a:endParaRPr>
          </a:p>
        </p:txBody>
      </p:sp>
      <p:sp>
        <p:nvSpPr>
          <p:cNvPr id="23" name="Tittel 4"/>
          <p:cNvSpPr txBox="1">
            <a:spLocks/>
          </p:cNvSpPr>
          <p:nvPr/>
        </p:nvSpPr>
        <p:spPr>
          <a:xfrm>
            <a:off x="48245" y="-4823"/>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D31245"/>
                </a:solidFill>
                <a:latin typeface="Times"/>
                <a:ea typeface="+mj-ea"/>
                <a:cs typeface="Times"/>
              </a:defRPr>
            </a:lvl1pPr>
          </a:lstStyle>
          <a:p>
            <a:pPr algn="l"/>
            <a:r>
              <a:rPr lang="nb-NO" sz="3600" b="1" dirty="0" smtClean="0"/>
              <a:t>Ofoten-Balsfjord-Hammerfest</a:t>
            </a:r>
            <a:endParaRPr lang="nb-NO" sz="3600" b="1" dirty="0"/>
          </a:p>
        </p:txBody>
      </p:sp>
      <p:sp>
        <p:nvSpPr>
          <p:cNvPr id="24" name="Bildeforklaring formet som et rektangel 23"/>
          <p:cNvSpPr/>
          <p:nvPr/>
        </p:nvSpPr>
        <p:spPr>
          <a:xfrm>
            <a:off x="5824413" y="50061"/>
            <a:ext cx="1427973" cy="268132"/>
          </a:xfrm>
          <a:prstGeom prst="wedgeRectCallout">
            <a:avLst>
              <a:gd name="adj1" fmla="val 58299"/>
              <a:gd name="adj2" fmla="val 2644"/>
            </a:avLst>
          </a:prstGeom>
          <a:solidFill>
            <a:schemeClr val="bg1">
              <a:lumMod val="75000"/>
              <a:alpha val="5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solidFill>
                  <a:prstClr val="white"/>
                </a:solidFill>
              </a:rPr>
              <a:t>Hammerfest </a:t>
            </a:r>
            <a:endParaRPr lang="nb-NO" dirty="0">
              <a:solidFill>
                <a:prstClr val="white"/>
              </a:solidFill>
            </a:endParaRPr>
          </a:p>
        </p:txBody>
      </p:sp>
    </p:spTree>
    <p:extLst>
      <p:ext uri="{BB962C8B-B14F-4D97-AF65-F5344CB8AC3E}">
        <p14:creationId xmlns:p14="http://schemas.microsoft.com/office/powerpoint/2010/main" val="29799119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7"/>
          <p:cNvPicPr>
            <a:picLocks noChangeAspect="1"/>
          </p:cNvPicPr>
          <p:nvPr/>
        </p:nvPicPr>
        <p:blipFill>
          <a:blip r:embed="rId3" cstate="print">
            <a:extLst>
              <a:ext uri="{28A0092B-C50C-407E-A947-70E740481C1C}">
                <a14:useLocalDpi xmlns:a14="http://schemas.microsoft.com/office/drawing/2010/main" val="0"/>
              </a:ext>
            </a:extLst>
          </a:blip>
          <a:srcRect l="5093" r="5093"/>
          <a:stretch>
            <a:fillRect/>
          </a:stretch>
        </p:blipFill>
        <p:spPr>
          <a:xfrm>
            <a:off x="1387" y="-2118"/>
            <a:ext cx="9260214" cy="6860118"/>
          </a:xfrm>
          <a:prstGeom prst="rect">
            <a:avLst/>
          </a:prstGeom>
          <a:blipFill dpi="0" rotWithShape="1">
            <a:blip r:embed="rId4" cstate="print"/>
            <a:srcRect/>
            <a:tile tx="0" ty="0" sx="100000" sy="100000" flip="none" algn="b"/>
          </a:blipFill>
        </p:spPr>
      </p:pic>
      <p:sp>
        <p:nvSpPr>
          <p:cNvPr id="4" name="Plassholder for tekst 3"/>
          <p:cNvSpPr>
            <a:spLocks noGrp="1"/>
          </p:cNvSpPr>
          <p:nvPr>
            <p:ph type="body" sz="quarter" idx="15"/>
          </p:nvPr>
        </p:nvSpPr>
        <p:spPr/>
        <p:txBody>
          <a:bodyPr/>
          <a:lstStyle/>
          <a:p>
            <a:endParaRPr lang="nb-NO"/>
          </a:p>
        </p:txBody>
      </p:sp>
      <p:sp>
        <p:nvSpPr>
          <p:cNvPr id="8" name="Plassholder for innhold 2"/>
          <p:cNvSpPr txBox="1">
            <a:spLocks/>
          </p:cNvSpPr>
          <p:nvPr/>
        </p:nvSpPr>
        <p:spPr bwMode="auto">
          <a:xfrm>
            <a:off x="518221" y="302062"/>
            <a:ext cx="8226546" cy="66596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ctr"/>
            <a:r>
              <a:rPr lang="nb-NO" sz="4000" b="1" dirty="0" smtClean="0">
                <a:solidFill>
                  <a:prstClr val="white"/>
                </a:solidFill>
              </a:rPr>
              <a:t>Vi skal bygge </a:t>
            </a:r>
          </a:p>
          <a:p>
            <a:pPr algn="ctr"/>
            <a:r>
              <a:rPr lang="nb-NO" sz="4000" b="1" dirty="0" smtClean="0">
                <a:solidFill>
                  <a:prstClr val="white"/>
                </a:solidFill>
              </a:rPr>
              <a:t>neste generasjon </a:t>
            </a:r>
          </a:p>
          <a:p>
            <a:pPr algn="ctr"/>
            <a:r>
              <a:rPr lang="nb-NO" sz="4000" b="1" dirty="0" smtClean="0">
                <a:solidFill>
                  <a:prstClr val="white"/>
                </a:solidFill>
              </a:rPr>
              <a:t>Sentralnett!</a:t>
            </a:r>
          </a:p>
          <a:p>
            <a:pPr algn="ctr"/>
            <a:endParaRPr lang="nb-NO" sz="1600" b="1" dirty="0" smtClean="0">
              <a:solidFill>
                <a:prstClr val="white"/>
              </a:solidFill>
            </a:endParaRPr>
          </a:p>
          <a:p>
            <a:pPr algn="ctr"/>
            <a:endParaRPr lang="nb-NO" sz="1600" b="1" dirty="0">
              <a:solidFill>
                <a:prstClr val="white"/>
              </a:solidFill>
            </a:endParaRPr>
          </a:p>
          <a:p>
            <a:pPr algn="ctr"/>
            <a:endParaRPr lang="nb-NO" sz="1600" b="1" dirty="0">
              <a:solidFill>
                <a:prstClr val="white"/>
              </a:solidFill>
            </a:endParaRPr>
          </a:p>
          <a:p>
            <a:pPr algn="ctr"/>
            <a:endParaRPr lang="nb-NO" sz="1600" b="1" dirty="0" smtClean="0">
              <a:solidFill>
                <a:prstClr val="white"/>
              </a:solidFill>
            </a:endParaRPr>
          </a:p>
          <a:p>
            <a:pPr algn="ctr"/>
            <a:endParaRPr lang="nb-NO" sz="1600" b="1" dirty="0">
              <a:solidFill>
                <a:prstClr val="white"/>
              </a:solidFill>
            </a:endParaRPr>
          </a:p>
          <a:p>
            <a:pPr algn="ctr"/>
            <a:endParaRPr lang="nb-NO" sz="1600" b="1" dirty="0" smtClean="0">
              <a:solidFill>
                <a:prstClr val="white"/>
              </a:solidFill>
            </a:endParaRPr>
          </a:p>
          <a:p>
            <a:pPr algn="ctr"/>
            <a:endParaRPr lang="nb-NO" sz="1600" b="1" dirty="0">
              <a:solidFill>
                <a:prstClr val="white"/>
              </a:solidFill>
            </a:endParaRPr>
          </a:p>
          <a:p>
            <a:pPr algn="ctr"/>
            <a:endParaRPr lang="nb-NO" sz="1600" b="1" dirty="0" smtClean="0">
              <a:solidFill>
                <a:srgbClr val="C00000"/>
              </a:solidFill>
            </a:endParaRPr>
          </a:p>
          <a:p>
            <a:pPr algn="ctr"/>
            <a:endParaRPr lang="nb-NO" sz="1600" b="1" dirty="0">
              <a:solidFill>
                <a:srgbClr val="C00000"/>
              </a:solidFill>
            </a:endParaRPr>
          </a:p>
          <a:p>
            <a:pPr algn="ctr"/>
            <a:endParaRPr lang="nb-NO" sz="1600" b="1" dirty="0" smtClean="0">
              <a:solidFill>
                <a:srgbClr val="C00000"/>
              </a:solidFill>
            </a:endParaRPr>
          </a:p>
          <a:p>
            <a:pPr algn="ctr"/>
            <a:endParaRPr lang="nb-NO" sz="1600" b="1" dirty="0">
              <a:solidFill>
                <a:srgbClr val="C00000"/>
              </a:solidFill>
            </a:endParaRPr>
          </a:p>
          <a:p>
            <a:pPr algn="ctr"/>
            <a:endParaRPr lang="nb-NO" sz="1600" b="1" dirty="0" smtClean="0">
              <a:solidFill>
                <a:srgbClr val="C00000"/>
              </a:solidFill>
            </a:endParaRPr>
          </a:p>
          <a:p>
            <a:pPr algn="ctr"/>
            <a:endParaRPr lang="nb-NO" sz="1600" b="1" dirty="0">
              <a:solidFill>
                <a:srgbClr val="C00000"/>
              </a:solidFill>
            </a:endParaRPr>
          </a:p>
          <a:p>
            <a:pPr algn="ctr"/>
            <a:endParaRPr lang="nb-NO" sz="1600" b="1" dirty="0" smtClean="0">
              <a:solidFill>
                <a:srgbClr val="C00000"/>
              </a:solidFill>
            </a:endParaRPr>
          </a:p>
          <a:p>
            <a:pPr algn="ctr"/>
            <a:endParaRPr lang="nb-NO" sz="1600" b="1" dirty="0" smtClean="0">
              <a:solidFill>
                <a:srgbClr val="C00000"/>
              </a:solidFill>
            </a:endParaRPr>
          </a:p>
          <a:p>
            <a:pPr algn="ctr"/>
            <a:endParaRPr lang="nb-NO" sz="1600" b="1" dirty="0" smtClean="0">
              <a:solidFill>
                <a:srgbClr val="C00000"/>
              </a:solidFill>
            </a:endParaRPr>
          </a:p>
        </p:txBody>
      </p:sp>
      <p:sp>
        <p:nvSpPr>
          <p:cNvPr id="5" name="Rektangel 2"/>
          <p:cNvSpPr/>
          <p:nvPr/>
        </p:nvSpPr>
        <p:spPr>
          <a:xfrm>
            <a:off x="2756723" y="5801385"/>
            <a:ext cx="4401073" cy="877355"/>
          </a:xfrm>
          <a:prstGeom prst="rect">
            <a:avLst/>
          </a:prstGeom>
          <a:solidFill>
            <a:schemeClr val="bg1">
              <a:lumMod val="8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nb-NO" sz="2800" dirty="0" smtClean="0">
                <a:solidFill>
                  <a:srgbClr val="C00000"/>
                </a:solidFill>
              </a:rPr>
              <a:t>Takk for oppmerksomheten</a:t>
            </a:r>
            <a:endParaRPr lang="nb-NO" sz="2800" dirty="0">
              <a:solidFill>
                <a:srgbClr val="C00000"/>
              </a:solidFill>
            </a:endParaRPr>
          </a:p>
        </p:txBody>
      </p:sp>
    </p:spTree>
    <p:extLst>
      <p:ext uri="{BB962C8B-B14F-4D97-AF65-F5344CB8AC3E}">
        <p14:creationId xmlns:p14="http://schemas.microsoft.com/office/powerpoint/2010/main" val="29955037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Status</a:t>
            </a:r>
            <a:endParaRPr lang="nb-NO" dirty="0"/>
          </a:p>
        </p:txBody>
      </p:sp>
      <p:sp>
        <p:nvSpPr>
          <p:cNvPr id="3" name="Plassholder for innhold 2"/>
          <p:cNvSpPr>
            <a:spLocks noGrp="1"/>
          </p:cNvSpPr>
          <p:nvPr>
            <p:ph idx="1"/>
          </p:nvPr>
        </p:nvSpPr>
        <p:spPr>
          <a:xfrm>
            <a:off x="457200" y="1315845"/>
            <a:ext cx="5008790" cy="4810320"/>
          </a:xfrm>
        </p:spPr>
        <p:txBody>
          <a:bodyPr>
            <a:normAutofit fontScale="70000" lnSpcReduction="20000"/>
          </a:bodyPr>
          <a:lstStyle/>
          <a:p>
            <a:r>
              <a:rPr lang="nb-NO" sz="2400" dirty="0"/>
              <a:t>Ofoten-Balsfjord</a:t>
            </a:r>
          </a:p>
          <a:p>
            <a:pPr lvl="1"/>
            <a:r>
              <a:rPr lang="nb-NO" sz="2200" dirty="0" smtClean="0">
                <a:solidFill>
                  <a:schemeClr val="tx1"/>
                </a:solidFill>
              </a:rPr>
              <a:t>Investeringsbeslutning 27.03.2014</a:t>
            </a:r>
            <a:endParaRPr lang="nb-NO" sz="2200" dirty="0">
              <a:solidFill>
                <a:schemeClr val="tx1"/>
              </a:solidFill>
            </a:endParaRPr>
          </a:p>
          <a:p>
            <a:pPr lvl="1"/>
            <a:r>
              <a:rPr lang="nb-NO" sz="2200" dirty="0" smtClean="0">
                <a:solidFill>
                  <a:schemeClr val="tx1"/>
                </a:solidFill>
              </a:rPr>
              <a:t>Alle store lednings- og stasjonsentrepriser er tildelt</a:t>
            </a:r>
          </a:p>
          <a:p>
            <a:pPr lvl="1"/>
            <a:r>
              <a:rPr lang="nb-NO" sz="2200" dirty="0" smtClean="0">
                <a:solidFill>
                  <a:schemeClr val="tx1"/>
                </a:solidFill>
              </a:rPr>
              <a:t>En del mindre </a:t>
            </a:r>
            <a:r>
              <a:rPr lang="nb-NO" sz="2200" dirty="0">
                <a:solidFill>
                  <a:schemeClr val="tx1"/>
                </a:solidFill>
              </a:rPr>
              <a:t>kontrakter </a:t>
            </a:r>
            <a:r>
              <a:rPr lang="nb-NO" sz="2200" dirty="0" smtClean="0">
                <a:solidFill>
                  <a:schemeClr val="tx1"/>
                </a:solidFill>
              </a:rPr>
              <a:t>gjenstår</a:t>
            </a:r>
          </a:p>
          <a:p>
            <a:pPr lvl="1"/>
            <a:r>
              <a:rPr lang="nb-NO" sz="2200" dirty="0" smtClean="0">
                <a:solidFill>
                  <a:schemeClr val="tx1"/>
                </a:solidFill>
              </a:rPr>
              <a:t>Anleggsarbeider pågår på hel ledningsstrekket Ofoten – Balsfjord. 150 </a:t>
            </a:r>
            <a:r>
              <a:rPr lang="nb-NO" sz="2200" dirty="0">
                <a:solidFill>
                  <a:schemeClr val="tx1"/>
                </a:solidFill>
              </a:rPr>
              <a:t>+20 km </a:t>
            </a:r>
            <a:r>
              <a:rPr lang="nb-NO" sz="2200" dirty="0" smtClean="0">
                <a:solidFill>
                  <a:schemeClr val="tx1"/>
                </a:solidFill>
              </a:rPr>
              <a:t>420 </a:t>
            </a:r>
            <a:r>
              <a:rPr lang="nb-NO" sz="2200" dirty="0">
                <a:solidFill>
                  <a:schemeClr val="tx1"/>
                </a:solidFill>
              </a:rPr>
              <a:t>kV </a:t>
            </a:r>
            <a:r>
              <a:rPr lang="nb-NO" sz="2200" dirty="0" smtClean="0">
                <a:solidFill>
                  <a:schemeClr val="tx1"/>
                </a:solidFill>
              </a:rPr>
              <a:t>ledning  nybygg og </a:t>
            </a:r>
            <a:r>
              <a:rPr lang="nb-NO" sz="2200" dirty="0">
                <a:solidFill>
                  <a:schemeClr val="tx1"/>
                </a:solidFill>
              </a:rPr>
              <a:t>100 km 132kV ledning </a:t>
            </a:r>
            <a:r>
              <a:rPr lang="nb-NO" sz="2200" dirty="0" smtClean="0">
                <a:solidFill>
                  <a:schemeClr val="tx1"/>
                </a:solidFill>
              </a:rPr>
              <a:t>riving</a:t>
            </a:r>
          </a:p>
          <a:p>
            <a:pPr lvl="1"/>
            <a:r>
              <a:rPr lang="nb-NO" sz="2200" dirty="0" smtClean="0">
                <a:solidFill>
                  <a:schemeClr val="tx1"/>
                </a:solidFill>
              </a:rPr>
              <a:t>Anleggsarbeider pågår på Ofoten, Kvandal, Bardufoss og Balsfjord transformatorstasjoner</a:t>
            </a:r>
            <a:endParaRPr lang="nb-NO" sz="2200" dirty="0">
              <a:solidFill>
                <a:schemeClr val="tx1"/>
              </a:solidFill>
            </a:endParaRPr>
          </a:p>
          <a:p>
            <a:pPr lvl="1"/>
            <a:r>
              <a:rPr lang="nb-NO" sz="2200" dirty="0">
                <a:solidFill>
                  <a:schemeClr val="tx1"/>
                </a:solidFill>
              </a:rPr>
              <a:t>Kostnadsestimat </a:t>
            </a:r>
            <a:r>
              <a:rPr lang="nb-NO" sz="2200" dirty="0" smtClean="0">
                <a:solidFill>
                  <a:schemeClr val="tx1"/>
                </a:solidFill>
              </a:rPr>
              <a:t>Ofoten – Balsfjord 3–4 MRD</a:t>
            </a:r>
            <a:endParaRPr lang="nb-NO" sz="2200" dirty="0">
              <a:solidFill>
                <a:schemeClr val="tx1"/>
              </a:solidFill>
            </a:endParaRPr>
          </a:p>
          <a:p>
            <a:r>
              <a:rPr lang="nb-NO" sz="2400" dirty="0"/>
              <a:t>Balsfjord-Skaidi</a:t>
            </a:r>
          </a:p>
          <a:p>
            <a:pPr lvl="1"/>
            <a:r>
              <a:rPr lang="nb-NO" sz="2200" dirty="0" smtClean="0">
                <a:solidFill>
                  <a:schemeClr val="tx1"/>
                </a:solidFill>
              </a:rPr>
              <a:t>Prosjektering for ledning og stasjon pågår</a:t>
            </a:r>
            <a:endParaRPr lang="nb-NO" sz="2200" dirty="0">
              <a:solidFill>
                <a:schemeClr val="tx1"/>
              </a:solidFill>
            </a:endParaRPr>
          </a:p>
          <a:p>
            <a:pPr lvl="1"/>
            <a:r>
              <a:rPr lang="nb-NO" sz="2200" dirty="0">
                <a:solidFill>
                  <a:schemeClr val="tx1"/>
                </a:solidFill>
              </a:rPr>
              <a:t>Endelig konsesjon ventes tidlig 2015</a:t>
            </a:r>
          </a:p>
          <a:p>
            <a:pPr lvl="1"/>
            <a:r>
              <a:rPr lang="nb-NO" sz="2200" dirty="0">
                <a:solidFill>
                  <a:schemeClr val="tx1"/>
                </a:solidFill>
              </a:rPr>
              <a:t>Ca.300 </a:t>
            </a:r>
            <a:r>
              <a:rPr lang="nb-NO" sz="2200" dirty="0" smtClean="0">
                <a:solidFill>
                  <a:schemeClr val="tx1"/>
                </a:solidFill>
              </a:rPr>
              <a:t>km 420 kV ledning og 2 </a:t>
            </a:r>
            <a:r>
              <a:rPr lang="nb-NO" sz="2200" dirty="0">
                <a:solidFill>
                  <a:schemeClr val="tx1"/>
                </a:solidFill>
              </a:rPr>
              <a:t>nye stasjoner</a:t>
            </a:r>
          </a:p>
          <a:p>
            <a:pPr lvl="1"/>
            <a:endParaRPr lang="nb-NO" sz="2200" dirty="0">
              <a:solidFill>
                <a:schemeClr val="tx1"/>
              </a:solidFill>
            </a:endParaRPr>
          </a:p>
          <a:p>
            <a:r>
              <a:rPr lang="nb-NO" sz="2400" dirty="0"/>
              <a:t>Skaidi – Hammerfest</a:t>
            </a:r>
          </a:p>
          <a:p>
            <a:pPr lvl="1"/>
            <a:r>
              <a:rPr lang="nb-NO" sz="2200" dirty="0">
                <a:solidFill>
                  <a:schemeClr val="tx1"/>
                </a:solidFill>
              </a:rPr>
              <a:t>Fullfører konsesjonsprosess</a:t>
            </a:r>
          </a:p>
          <a:p>
            <a:pPr lvl="1"/>
            <a:r>
              <a:rPr lang="nb-NO" sz="2200" dirty="0">
                <a:solidFill>
                  <a:schemeClr val="tx1"/>
                </a:solidFill>
              </a:rPr>
              <a:t>Realisering avhengig av </a:t>
            </a:r>
            <a:r>
              <a:rPr lang="nb-NO" sz="2200" dirty="0" smtClean="0">
                <a:solidFill>
                  <a:schemeClr val="tx1"/>
                </a:solidFill>
              </a:rPr>
              <a:t>energibehov i (olje)industrien</a:t>
            </a:r>
          </a:p>
          <a:p>
            <a:pPr lvl="1"/>
            <a:r>
              <a:rPr lang="nb-NO" sz="2200" dirty="0" smtClean="0">
                <a:solidFill>
                  <a:schemeClr val="tx1"/>
                </a:solidFill>
              </a:rPr>
              <a:t>Kostnadsestimat Balsfjord – Hammerfest 5–8 </a:t>
            </a:r>
            <a:r>
              <a:rPr lang="nb-NO" sz="2200" dirty="0">
                <a:solidFill>
                  <a:schemeClr val="tx1"/>
                </a:solidFill>
              </a:rPr>
              <a:t>MRD</a:t>
            </a:r>
          </a:p>
          <a:p>
            <a:endParaRPr lang="nb-NO"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583" t="19834" r="25000" b="16166"/>
          <a:stretch/>
        </p:blipFill>
        <p:spPr bwMode="auto">
          <a:xfrm>
            <a:off x="5465990" y="1185216"/>
            <a:ext cx="3395900" cy="2547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9613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16283" y="1403350"/>
            <a:ext cx="6911433" cy="4722813"/>
          </a:xfrm>
        </p:spPr>
      </p:pic>
      <p:sp>
        <p:nvSpPr>
          <p:cNvPr id="2" name="Tittel 1"/>
          <p:cNvSpPr>
            <a:spLocks noGrp="1"/>
          </p:cNvSpPr>
          <p:nvPr>
            <p:ph type="title"/>
          </p:nvPr>
        </p:nvSpPr>
        <p:spPr/>
        <p:txBody>
          <a:bodyPr>
            <a:normAutofit/>
          </a:bodyPr>
          <a:lstStyle/>
          <a:p>
            <a:r>
              <a:rPr lang="nb-NO" sz="3200" dirty="0" smtClean="0"/>
              <a:t>Ofoten - Balsfjord</a:t>
            </a:r>
            <a:endParaRPr lang="nb-NO" sz="3200" dirty="0"/>
          </a:p>
        </p:txBody>
      </p:sp>
      <p:sp>
        <p:nvSpPr>
          <p:cNvPr id="4" name="Plassholder for dato 3"/>
          <p:cNvSpPr>
            <a:spLocks noGrp="1"/>
          </p:cNvSpPr>
          <p:nvPr>
            <p:ph type="dt" sz="half" idx="10"/>
          </p:nvPr>
        </p:nvSpPr>
        <p:spPr/>
        <p:txBody>
          <a:bodyPr/>
          <a:lstStyle/>
          <a:p>
            <a:fld id="{B26A6AEF-C315-42DE-BFFD-95FEF6E4D1A0}" type="datetime1">
              <a:rPr lang="nb-NO" smtClean="0"/>
              <a:pPr/>
              <a:t>30.10.2014</a:t>
            </a:fld>
            <a:endParaRPr lang="nb-NO"/>
          </a:p>
        </p:txBody>
      </p:sp>
      <p:sp>
        <p:nvSpPr>
          <p:cNvPr id="5" name="Plassholder for lysbildenummer 4"/>
          <p:cNvSpPr>
            <a:spLocks noGrp="1"/>
          </p:cNvSpPr>
          <p:nvPr>
            <p:ph type="sldNum" sz="quarter" idx="12"/>
          </p:nvPr>
        </p:nvSpPr>
        <p:spPr/>
        <p:txBody>
          <a:bodyPr/>
          <a:lstStyle/>
          <a:p>
            <a:fld id="{63AF5081-7EAB-41DC-8368-8E8E0761D411}" type="slidenum">
              <a:rPr lang="nb-NO" smtClean="0"/>
              <a:pPr/>
              <a:t>5</a:t>
            </a:fld>
            <a:endParaRPr lang="nb-NO"/>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5856" y="5819709"/>
            <a:ext cx="1691674" cy="536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7188" y="2146996"/>
            <a:ext cx="2009221" cy="49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2081" y="1223965"/>
            <a:ext cx="1607471" cy="45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kstSylinder 18"/>
          <p:cNvSpPr txBox="1"/>
          <p:nvPr/>
        </p:nvSpPr>
        <p:spPr>
          <a:xfrm>
            <a:off x="5138777" y="4624899"/>
            <a:ext cx="2289778" cy="646331"/>
          </a:xfrm>
          <a:prstGeom prst="rect">
            <a:avLst/>
          </a:prstGeom>
          <a:noFill/>
        </p:spPr>
        <p:txBody>
          <a:bodyPr wrap="square" rtlCol="0">
            <a:spAutoFit/>
          </a:bodyPr>
          <a:lstStyle/>
          <a:p>
            <a:r>
              <a:rPr lang="nb-NO" dirty="0">
                <a:solidFill>
                  <a:srgbClr val="FF0000"/>
                </a:solidFill>
              </a:rPr>
              <a:t>2014 - </a:t>
            </a:r>
            <a:r>
              <a:rPr lang="nb-NO" dirty="0" smtClean="0">
                <a:solidFill>
                  <a:srgbClr val="FF0000"/>
                </a:solidFill>
              </a:rPr>
              <a:t>2016</a:t>
            </a:r>
          </a:p>
          <a:p>
            <a:r>
              <a:rPr lang="nb-NO" dirty="0" smtClean="0">
                <a:solidFill>
                  <a:srgbClr val="FF0000"/>
                </a:solidFill>
              </a:rPr>
              <a:t>50,2 km</a:t>
            </a:r>
          </a:p>
        </p:txBody>
      </p:sp>
      <p:sp>
        <p:nvSpPr>
          <p:cNvPr id="20" name="TekstSylinder 19"/>
          <p:cNvSpPr txBox="1"/>
          <p:nvPr/>
        </p:nvSpPr>
        <p:spPr>
          <a:xfrm>
            <a:off x="5682883" y="2841441"/>
            <a:ext cx="1745672" cy="646331"/>
          </a:xfrm>
          <a:prstGeom prst="rect">
            <a:avLst/>
          </a:prstGeom>
          <a:noFill/>
        </p:spPr>
        <p:txBody>
          <a:bodyPr wrap="square" rtlCol="0">
            <a:spAutoFit/>
          </a:bodyPr>
          <a:lstStyle/>
          <a:p>
            <a:r>
              <a:rPr lang="nb-NO" dirty="0">
                <a:solidFill>
                  <a:srgbClr val="FF0000"/>
                </a:solidFill>
              </a:rPr>
              <a:t>2014 - </a:t>
            </a:r>
            <a:r>
              <a:rPr lang="nb-NO" dirty="0" smtClean="0">
                <a:solidFill>
                  <a:srgbClr val="FF0000"/>
                </a:solidFill>
              </a:rPr>
              <a:t>2017</a:t>
            </a:r>
          </a:p>
          <a:p>
            <a:r>
              <a:rPr lang="nb-NO" dirty="0" smtClean="0">
                <a:solidFill>
                  <a:srgbClr val="FF0000"/>
                </a:solidFill>
              </a:rPr>
              <a:t>72,9 km</a:t>
            </a:r>
          </a:p>
        </p:txBody>
      </p:sp>
      <p:sp>
        <p:nvSpPr>
          <p:cNvPr id="21" name="TekstSylinder 20"/>
          <p:cNvSpPr txBox="1"/>
          <p:nvPr/>
        </p:nvSpPr>
        <p:spPr>
          <a:xfrm>
            <a:off x="6665294" y="1718747"/>
            <a:ext cx="1420721" cy="646331"/>
          </a:xfrm>
          <a:prstGeom prst="rect">
            <a:avLst/>
          </a:prstGeom>
          <a:noFill/>
        </p:spPr>
        <p:txBody>
          <a:bodyPr wrap="square" rtlCol="0">
            <a:spAutoFit/>
          </a:bodyPr>
          <a:lstStyle/>
          <a:p>
            <a:r>
              <a:rPr lang="nb-NO" dirty="0" smtClean="0">
                <a:solidFill>
                  <a:srgbClr val="FF0000"/>
                </a:solidFill>
              </a:rPr>
              <a:t>2014 - 2016</a:t>
            </a:r>
          </a:p>
          <a:p>
            <a:r>
              <a:rPr lang="nb-NO" dirty="0" smtClean="0">
                <a:solidFill>
                  <a:srgbClr val="FF0000"/>
                </a:solidFill>
              </a:rPr>
              <a:t>30 km</a:t>
            </a:r>
            <a:endParaRPr lang="nb-NO" dirty="0">
              <a:solidFill>
                <a:srgbClr val="FF0000"/>
              </a:solidFill>
            </a:endParaRPr>
          </a:p>
        </p:txBody>
      </p:sp>
      <p:sp>
        <p:nvSpPr>
          <p:cNvPr id="22" name="Pil opp og ned 21"/>
          <p:cNvSpPr/>
          <p:nvPr/>
        </p:nvSpPr>
        <p:spPr>
          <a:xfrm>
            <a:off x="4692534" y="4156364"/>
            <a:ext cx="113733" cy="1783458"/>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3" name="Pil opp og ned 22"/>
          <p:cNvSpPr/>
          <p:nvPr/>
        </p:nvSpPr>
        <p:spPr>
          <a:xfrm rot="1620000">
            <a:off x="5370541" y="2387594"/>
            <a:ext cx="107277" cy="1619276"/>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4" name="Pil opp og ned 23"/>
          <p:cNvSpPr/>
          <p:nvPr/>
        </p:nvSpPr>
        <p:spPr>
          <a:xfrm rot="3000000">
            <a:off x="6338881" y="1346159"/>
            <a:ext cx="106840" cy="1062181"/>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kstSylinder 2"/>
          <p:cNvSpPr txBox="1"/>
          <p:nvPr/>
        </p:nvSpPr>
        <p:spPr>
          <a:xfrm>
            <a:off x="4806266" y="3909178"/>
            <a:ext cx="966931" cy="369332"/>
          </a:xfrm>
          <a:prstGeom prst="rect">
            <a:avLst/>
          </a:prstGeom>
          <a:noFill/>
        </p:spPr>
        <p:txBody>
          <a:bodyPr wrap="none" rtlCol="0">
            <a:spAutoFit/>
          </a:bodyPr>
          <a:lstStyle/>
          <a:p>
            <a:r>
              <a:rPr lang="nb-NO" dirty="0" smtClean="0">
                <a:latin typeface="Times New Roman" panose="02020603050405020304" pitchFamily="18" charset="0"/>
                <a:cs typeface="Times New Roman" panose="02020603050405020304" pitchFamily="18" charset="0"/>
              </a:rPr>
              <a:t>Kvandal</a:t>
            </a:r>
            <a:endParaRPr lang="nb-NO"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23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9"/>
            <a:ext cx="8229600" cy="889782"/>
          </a:xfrm>
        </p:spPr>
        <p:txBody>
          <a:bodyPr>
            <a:normAutofit/>
          </a:bodyPr>
          <a:lstStyle/>
          <a:p>
            <a:r>
              <a:rPr lang="nb-NO" dirty="0"/>
              <a:t>Tildelte </a:t>
            </a:r>
            <a:r>
              <a:rPr lang="nb-NO" dirty="0" smtClean="0"/>
              <a:t>kontrakter oktober 2014</a:t>
            </a:r>
            <a:endParaRPr lang="nb-NO" dirty="0"/>
          </a:p>
        </p:txBody>
      </p:sp>
      <p:graphicFrame>
        <p:nvGraphicFramePr>
          <p:cNvPr id="3" name="Tabell 2"/>
          <p:cNvGraphicFramePr>
            <a:graphicFrameLocks noGrp="1"/>
          </p:cNvGraphicFramePr>
          <p:nvPr>
            <p:extLst>
              <p:ext uri="{D42A27DB-BD31-4B8C-83A1-F6EECF244321}">
                <p14:modId xmlns:p14="http://schemas.microsoft.com/office/powerpoint/2010/main" val="2343087592"/>
              </p:ext>
            </p:extLst>
          </p:nvPr>
        </p:nvGraphicFramePr>
        <p:xfrm>
          <a:off x="457201" y="1164421"/>
          <a:ext cx="8349174" cy="4955953"/>
        </p:xfrm>
        <a:graphic>
          <a:graphicData uri="http://schemas.openxmlformats.org/drawingml/2006/table">
            <a:tbl>
              <a:tblPr firstRow="1" bandRow="1">
                <a:tableStyleId>{7DF18680-E054-41AD-8BC1-D1AEF772440D}</a:tableStyleId>
              </a:tblPr>
              <a:tblGrid>
                <a:gridCol w="5598107"/>
                <a:gridCol w="2751067"/>
              </a:tblGrid>
              <a:tr h="443474">
                <a:tc>
                  <a:txBody>
                    <a:bodyPr/>
                    <a:lstStyle/>
                    <a:p>
                      <a:r>
                        <a:rPr lang="nb-NO" sz="2000" dirty="0" smtClean="0"/>
                        <a:t>Arbeidsomfang (Ledningsarbeider)</a:t>
                      </a:r>
                      <a:endParaRPr lang="nb-NO" sz="2000" dirty="0"/>
                    </a:p>
                  </a:txBody>
                  <a:tcPr/>
                </a:tc>
                <a:tc>
                  <a:txBody>
                    <a:bodyPr/>
                    <a:lstStyle/>
                    <a:p>
                      <a:r>
                        <a:rPr lang="nb-NO" sz="2000" dirty="0" smtClean="0"/>
                        <a:t>Firma</a:t>
                      </a:r>
                      <a:endParaRPr lang="nb-NO" sz="2000" dirty="0"/>
                    </a:p>
                  </a:txBody>
                  <a:tcPr/>
                </a:tc>
              </a:tr>
              <a:tr h="443474">
                <a:tc>
                  <a:txBody>
                    <a:bodyPr/>
                    <a:lstStyle/>
                    <a:p>
                      <a:r>
                        <a:rPr lang="nb-NO" sz="2000" dirty="0" smtClean="0"/>
                        <a:t>Skogrydding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SB Skog</a:t>
                      </a:r>
                      <a:endParaRPr lang="nb-NO" sz="2000" dirty="0"/>
                    </a:p>
                  </a:txBody>
                  <a:tcPr/>
                </a:tc>
              </a:tr>
              <a:tr h="729931">
                <a:tc>
                  <a:txBody>
                    <a:bodyPr/>
                    <a:lstStyle/>
                    <a:p>
                      <a:r>
                        <a:rPr lang="nb-NO" sz="2000" dirty="0" smtClean="0"/>
                        <a:t>Ombygging 132 kV i Rombakken og Bardufoss</a:t>
                      </a:r>
                      <a:r>
                        <a:rPr lang="nb-NO" sz="2000" baseline="0" dirty="0" smtClean="0"/>
                        <a:t> og k</a:t>
                      </a:r>
                      <a:r>
                        <a:rPr lang="nb-NO" sz="2000" dirty="0" smtClean="0"/>
                        <a:t>abelinstallasjon Bardufoss og Kvandal stasjon</a:t>
                      </a:r>
                      <a:endParaRPr lang="nb-NO"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Fram </a:t>
                      </a:r>
                      <a:r>
                        <a:rPr lang="nb-NO" sz="2000" dirty="0" err="1" smtClean="0"/>
                        <a:t>Kraftentreprerører</a:t>
                      </a:r>
                      <a:r>
                        <a:rPr lang="nb-NO" sz="2000" dirty="0" smtClean="0"/>
                        <a:t> AS</a:t>
                      </a:r>
                    </a:p>
                  </a:txBody>
                  <a:tcPr/>
                </a:tc>
              </a:tr>
              <a:tr h="762000">
                <a:tc>
                  <a:txBody>
                    <a:bodyPr/>
                    <a:lstStyle/>
                    <a:p>
                      <a:r>
                        <a:rPr lang="nb-NO" sz="2000" dirty="0" smtClean="0"/>
                        <a:t>Byggeledelse, oppfølging og kontroll av ledningsentrepriser</a:t>
                      </a:r>
                      <a:endParaRPr lang="nb-NO" sz="2000" dirty="0"/>
                    </a:p>
                  </a:txBody>
                  <a:tcPr/>
                </a:tc>
                <a:tc>
                  <a:txBody>
                    <a:bodyPr/>
                    <a:lstStyle/>
                    <a:p>
                      <a:r>
                        <a:rPr lang="nb-NO" sz="2000" dirty="0" smtClean="0"/>
                        <a:t>Solid Engineering AS, </a:t>
                      </a:r>
                      <a:r>
                        <a:rPr lang="nb-NO" sz="2000" dirty="0" err="1" smtClean="0"/>
                        <a:t>Efla</a:t>
                      </a:r>
                      <a:r>
                        <a:rPr lang="nb-NO" sz="2000" dirty="0" smtClean="0"/>
                        <a:t> AS og Multiconsult</a:t>
                      </a:r>
                      <a:endParaRPr lang="nb-NO" sz="2000" dirty="0"/>
                    </a:p>
                  </a:txBody>
                  <a:tcPr/>
                </a:tc>
              </a:tr>
              <a:tr h="512789">
                <a:tc>
                  <a:txBody>
                    <a:bodyPr/>
                    <a:lstStyle/>
                    <a:p>
                      <a:r>
                        <a:rPr lang="nb-NO" sz="2000" dirty="0" smtClean="0"/>
                        <a:t>Stålmaster for</a:t>
                      </a:r>
                      <a:r>
                        <a:rPr lang="nb-NO" sz="2000" baseline="0" dirty="0" smtClean="0"/>
                        <a:t> Ofoten – Balsfjord (6900 tonn)</a:t>
                      </a:r>
                      <a:endParaRPr lang="nb-NO" sz="2000" dirty="0"/>
                    </a:p>
                  </a:txBody>
                  <a:tcPr/>
                </a:tc>
                <a:tc>
                  <a:txBody>
                    <a:bodyPr/>
                    <a:lstStyle/>
                    <a:p>
                      <a:r>
                        <a:rPr lang="nb-NO" sz="2000" dirty="0" smtClean="0"/>
                        <a:t>Mitas (Tyrkia)</a:t>
                      </a:r>
                      <a:endParaRPr lang="nb-NO" sz="2000" dirty="0"/>
                    </a:p>
                  </a:txBody>
                  <a:tcPr/>
                </a:tc>
              </a:tr>
              <a:tr h="614971">
                <a:tc>
                  <a:txBody>
                    <a:bodyPr/>
                    <a:lstStyle/>
                    <a:p>
                      <a:r>
                        <a:rPr lang="nb-NO" sz="2000" dirty="0" smtClean="0"/>
                        <a:t>Ledning (liner) for Ofoten – Balsfjord (3500 tonn)</a:t>
                      </a:r>
                      <a:endParaRPr lang="nb-NO" sz="2000" dirty="0"/>
                    </a:p>
                  </a:txBody>
                  <a:tcPr/>
                </a:tc>
                <a:tc>
                  <a:txBody>
                    <a:bodyPr/>
                    <a:lstStyle/>
                    <a:p>
                      <a:r>
                        <a:rPr lang="nb-NO" sz="2000" dirty="0" err="1" smtClean="0"/>
                        <a:t>Midal</a:t>
                      </a:r>
                      <a:r>
                        <a:rPr lang="nb-NO" sz="2000" dirty="0" smtClean="0"/>
                        <a:t> (Tyrkia)</a:t>
                      </a:r>
                      <a:endParaRPr lang="nb-NO" sz="2000" dirty="0"/>
                    </a:p>
                  </a:txBody>
                  <a:tcPr/>
                </a:tc>
              </a:tr>
              <a:tr h="443474">
                <a:tc>
                  <a:txBody>
                    <a:bodyPr/>
                    <a:lstStyle/>
                    <a:p>
                      <a:r>
                        <a:rPr lang="nb-NO" sz="2000" dirty="0" smtClean="0"/>
                        <a:t>Ofoten – Kvandal ny 420 kV ledning	</a:t>
                      </a:r>
                      <a:endParaRPr lang="nb-NO"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err="1" smtClean="0"/>
                        <a:t>Rebaioli</a:t>
                      </a:r>
                      <a:r>
                        <a:rPr lang="nb-NO" sz="2000" dirty="0" smtClean="0"/>
                        <a:t> SPA (Italia)</a:t>
                      </a:r>
                    </a:p>
                  </a:txBody>
                  <a:tcPr/>
                </a:tc>
              </a:tr>
              <a:tr h="784608">
                <a:tc>
                  <a:txBody>
                    <a:bodyPr/>
                    <a:lstStyle/>
                    <a:p>
                      <a:r>
                        <a:rPr lang="nb-NO" sz="2000" dirty="0" smtClean="0"/>
                        <a:t>Kvandal - Balsfjord ny 420 kV ledning og riving 132 kV ledning (Kvandal - </a:t>
                      </a:r>
                      <a:r>
                        <a:rPr lang="nb-NO" sz="2000" dirty="0" err="1" smtClean="0"/>
                        <a:t>Straumsmo</a:t>
                      </a:r>
                      <a:r>
                        <a:rPr lang="nb-NO" sz="2000" dirty="0" smtClean="0"/>
                        <a:t>)	</a:t>
                      </a:r>
                      <a:endParaRPr lang="nb-NO"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err="1" smtClean="0"/>
                        <a:t>Consorzio</a:t>
                      </a:r>
                      <a:r>
                        <a:rPr lang="nb-NO" sz="2000" dirty="0" smtClean="0"/>
                        <a:t> Italia 2000 (Italia)</a:t>
                      </a:r>
                    </a:p>
                    <a:p>
                      <a:endParaRPr lang="nb-NO" sz="2000" dirty="0"/>
                    </a:p>
                  </a:txBody>
                  <a:tcPr/>
                </a:tc>
              </a:tr>
            </a:tbl>
          </a:graphicData>
        </a:graphic>
      </p:graphicFrame>
    </p:spTree>
    <p:extLst>
      <p:ext uri="{BB962C8B-B14F-4D97-AF65-F5344CB8AC3E}">
        <p14:creationId xmlns:p14="http://schemas.microsoft.com/office/powerpoint/2010/main" val="682663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9"/>
            <a:ext cx="8229600" cy="889782"/>
          </a:xfrm>
        </p:spPr>
        <p:txBody>
          <a:bodyPr>
            <a:normAutofit/>
          </a:bodyPr>
          <a:lstStyle/>
          <a:p>
            <a:r>
              <a:rPr lang="nb-NO" dirty="0"/>
              <a:t>Tildelte </a:t>
            </a:r>
            <a:r>
              <a:rPr lang="nb-NO" dirty="0" smtClean="0"/>
              <a:t>kontrakter oktober 2014</a:t>
            </a:r>
            <a:endParaRPr lang="nb-NO" dirty="0"/>
          </a:p>
        </p:txBody>
      </p:sp>
      <p:graphicFrame>
        <p:nvGraphicFramePr>
          <p:cNvPr id="3" name="Tabell 2"/>
          <p:cNvGraphicFramePr>
            <a:graphicFrameLocks noGrp="1"/>
          </p:cNvGraphicFramePr>
          <p:nvPr>
            <p:extLst>
              <p:ext uri="{D42A27DB-BD31-4B8C-83A1-F6EECF244321}">
                <p14:modId xmlns:p14="http://schemas.microsoft.com/office/powerpoint/2010/main" val="4035621456"/>
              </p:ext>
            </p:extLst>
          </p:nvPr>
        </p:nvGraphicFramePr>
        <p:xfrm>
          <a:off x="457201" y="1164421"/>
          <a:ext cx="8349174" cy="4559284"/>
        </p:xfrm>
        <a:graphic>
          <a:graphicData uri="http://schemas.openxmlformats.org/drawingml/2006/table">
            <a:tbl>
              <a:tblPr firstRow="1" bandRow="1">
                <a:tableStyleId>{7DF18680-E054-41AD-8BC1-D1AEF772440D}</a:tableStyleId>
              </a:tblPr>
              <a:tblGrid>
                <a:gridCol w="5598107"/>
                <a:gridCol w="2751067"/>
              </a:tblGrid>
              <a:tr h="443474">
                <a:tc>
                  <a:txBody>
                    <a:bodyPr/>
                    <a:lstStyle/>
                    <a:p>
                      <a:r>
                        <a:rPr lang="nb-NO" sz="2000" dirty="0" smtClean="0"/>
                        <a:t>Arbeidsomfang (Ledning)</a:t>
                      </a:r>
                      <a:endParaRPr lang="nb-NO" sz="2000" dirty="0"/>
                    </a:p>
                  </a:txBody>
                  <a:tcPr/>
                </a:tc>
                <a:tc>
                  <a:txBody>
                    <a:bodyPr/>
                    <a:lstStyle/>
                    <a:p>
                      <a:r>
                        <a:rPr lang="nb-NO" sz="2000" dirty="0" smtClean="0"/>
                        <a:t>Firma</a:t>
                      </a:r>
                      <a:endParaRPr lang="nb-NO" sz="2000" dirty="0"/>
                    </a:p>
                  </a:txBody>
                  <a:tcPr/>
                </a:tc>
              </a:tr>
              <a:tr h="443474">
                <a:tc>
                  <a:txBody>
                    <a:bodyPr/>
                    <a:lstStyle/>
                    <a:p>
                      <a:r>
                        <a:rPr lang="nb-NO" sz="2000" dirty="0" smtClean="0"/>
                        <a:t>Bardufoss – Balsfjord fundamenter for ny 420kV ledning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smtClean="0"/>
                        <a:t>Nettpartner Prosjekt</a:t>
                      </a:r>
                      <a:r>
                        <a:rPr lang="nb-NO" sz="2000" baseline="0" smtClean="0"/>
                        <a:t> AS</a:t>
                      </a:r>
                      <a:endParaRPr lang="nb-NO" sz="2000" dirty="0"/>
                    </a:p>
                  </a:txBody>
                  <a:tcPr/>
                </a:tc>
              </a:tr>
              <a:tr h="784608">
                <a:tc>
                  <a:txBody>
                    <a:bodyPr/>
                    <a:lstStyle/>
                    <a:p>
                      <a:r>
                        <a:rPr lang="nb-NO" sz="2000" dirty="0" smtClean="0"/>
                        <a:t>Prosjektering av vei og riggplasser </a:t>
                      </a:r>
                      <a:br>
                        <a:rPr lang="nb-NO" sz="2000" dirty="0" smtClean="0"/>
                      </a:br>
                      <a:r>
                        <a:rPr lang="nb-NO" sz="2000" dirty="0" smtClean="0"/>
                        <a:t>samt forsterkning av bruer:</a:t>
                      </a:r>
                      <a:endParaRPr lang="nb-NO" sz="2000" dirty="0"/>
                    </a:p>
                  </a:txBody>
                  <a:tcPr/>
                </a:tc>
                <a:tc>
                  <a:txBody>
                    <a:bodyPr/>
                    <a:lstStyle/>
                    <a:p>
                      <a:r>
                        <a:rPr lang="nb-NO" sz="2000" dirty="0" err="1" smtClean="0"/>
                        <a:t>Sweco</a:t>
                      </a:r>
                      <a:r>
                        <a:rPr lang="nb-NO" sz="2000" dirty="0" smtClean="0"/>
                        <a:t> Tromsø</a:t>
                      </a:r>
                      <a:endParaRPr lang="nb-NO" sz="2000" dirty="0"/>
                    </a:p>
                  </a:txBody>
                  <a:tcPr/>
                </a:tc>
              </a:tr>
              <a:tr h="731697">
                <a:tc>
                  <a:txBody>
                    <a:bodyPr/>
                    <a:lstStyle/>
                    <a:p>
                      <a:r>
                        <a:rPr lang="nb-NO" sz="2000" dirty="0" smtClean="0"/>
                        <a:t>Ombygging 132 kV ledning i Rombakken og Bardufoss</a:t>
                      </a:r>
                      <a:r>
                        <a:rPr lang="nb-NO" sz="2000" baseline="0" dirty="0" smtClean="0"/>
                        <a:t> og k</a:t>
                      </a:r>
                      <a:r>
                        <a:rPr lang="nb-NO" sz="2000" dirty="0" smtClean="0"/>
                        <a:t>abelinstallasjon Bardufoss og Kvandal stasjon:</a:t>
                      </a:r>
                      <a:endParaRPr lang="nb-NO"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Fram </a:t>
                      </a:r>
                      <a:r>
                        <a:rPr lang="nb-NO" sz="2000" dirty="0" err="1" smtClean="0"/>
                        <a:t>Kraftentreprerører</a:t>
                      </a:r>
                      <a:r>
                        <a:rPr lang="nb-NO" sz="2000" dirty="0" smtClean="0"/>
                        <a:t> AS</a:t>
                      </a:r>
                    </a:p>
                  </a:txBody>
                  <a:tcPr/>
                </a:tc>
              </a:tr>
              <a:tr h="443474">
                <a:tc>
                  <a:txBody>
                    <a:bodyPr/>
                    <a:lstStyle/>
                    <a:p>
                      <a:r>
                        <a:rPr lang="nb-NO" sz="2000" dirty="0" smtClean="0"/>
                        <a:t>Forsterkning av bruer</a:t>
                      </a:r>
                      <a:endParaRPr lang="nb-NO"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Sortland Entreprenør AS</a:t>
                      </a:r>
                    </a:p>
                  </a:txBody>
                  <a:tcPr/>
                </a:tc>
              </a:tr>
              <a:tr h="3947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Bygging av adkomstveier</a:t>
                      </a:r>
                      <a:r>
                        <a:rPr lang="nb-NO" sz="2000" baseline="0" dirty="0" smtClean="0"/>
                        <a:t> og baseplasser</a:t>
                      </a:r>
                      <a:endParaRPr lang="nb-NO" sz="2000" dirty="0"/>
                    </a:p>
                  </a:txBody>
                  <a:tcPr/>
                </a:tc>
                <a:tc>
                  <a:txBody>
                    <a:bodyPr/>
                    <a:lstStyle/>
                    <a:p>
                      <a:r>
                        <a:rPr lang="nb-NO" sz="2000" dirty="0" err="1" smtClean="0"/>
                        <a:t>Bjørkeng</a:t>
                      </a:r>
                      <a:r>
                        <a:rPr lang="nb-NO" sz="2000" dirty="0" smtClean="0"/>
                        <a:t> anleggsdrift</a:t>
                      </a:r>
                      <a:endParaRPr lang="nb-NO" sz="2000" dirty="0"/>
                    </a:p>
                  </a:txBody>
                  <a:tcPr/>
                </a:tc>
              </a:tr>
              <a:tr h="7846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b-NO" sz="2000" dirty="0"/>
                    </a:p>
                  </a:txBody>
                  <a:tcPr/>
                </a:tc>
                <a:tc>
                  <a:txBody>
                    <a:bodyPr/>
                    <a:lstStyle/>
                    <a:p>
                      <a:endParaRPr lang="nb-NO" sz="2000" dirty="0"/>
                    </a:p>
                  </a:txBody>
                  <a:tcPr/>
                </a:tc>
              </a:tr>
            </a:tbl>
          </a:graphicData>
        </a:graphic>
      </p:graphicFrame>
    </p:spTree>
    <p:extLst>
      <p:ext uri="{BB962C8B-B14F-4D97-AF65-F5344CB8AC3E}">
        <p14:creationId xmlns:p14="http://schemas.microsoft.com/office/powerpoint/2010/main" val="13195471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9"/>
            <a:ext cx="8229600" cy="889782"/>
          </a:xfrm>
        </p:spPr>
        <p:txBody>
          <a:bodyPr>
            <a:normAutofit/>
          </a:bodyPr>
          <a:lstStyle/>
          <a:p>
            <a:r>
              <a:rPr lang="nb-NO" dirty="0"/>
              <a:t>Tildelte </a:t>
            </a:r>
            <a:r>
              <a:rPr lang="nb-NO" dirty="0" smtClean="0"/>
              <a:t>kontrakter oktober 2014</a:t>
            </a:r>
            <a:endParaRPr lang="nb-NO" dirty="0"/>
          </a:p>
        </p:txBody>
      </p:sp>
      <p:graphicFrame>
        <p:nvGraphicFramePr>
          <p:cNvPr id="3" name="Tabell 2"/>
          <p:cNvGraphicFramePr>
            <a:graphicFrameLocks noGrp="1"/>
          </p:cNvGraphicFramePr>
          <p:nvPr>
            <p:extLst>
              <p:ext uri="{D42A27DB-BD31-4B8C-83A1-F6EECF244321}">
                <p14:modId xmlns:p14="http://schemas.microsoft.com/office/powerpoint/2010/main" val="3219572062"/>
              </p:ext>
            </p:extLst>
          </p:nvPr>
        </p:nvGraphicFramePr>
        <p:xfrm>
          <a:off x="457201" y="1164421"/>
          <a:ext cx="8349174" cy="4831763"/>
        </p:xfrm>
        <a:graphic>
          <a:graphicData uri="http://schemas.openxmlformats.org/drawingml/2006/table">
            <a:tbl>
              <a:tblPr firstRow="1" bandRow="1">
                <a:tableStyleId>{7DF18680-E054-41AD-8BC1-D1AEF772440D}</a:tableStyleId>
              </a:tblPr>
              <a:tblGrid>
                <a:gridCol w="5598107"/>
                <a:gridCol w="2751067"/>
              </a:tblGrid>
              <a:tr h="443474">
                <a:tc>
                  <a:txBody>
                    <a:bodyPr/>
                    <a:lstStyle/>
                    <a:p>
                      <a:r>
                        <a:rPr lang="nb-NO" sz="2000" dirty="0" smtClean="0"/>
                        <a:t>Arbeidsomfang (Stasjonsarbeider)</a:t>
                      </a:r>
                      <a:endParaRPr lang="nb-NO" sz="2000" dirty="0"/>
                    </a:p>
                  </a:txBody>
                  <a:tcPr/>
                </a:tc>
                <a:tc>
                  <a:txBody>
                    <a:bodyPr/>
                    <a:lstStyle/>
                    <a:p>
                      <a:r>
                        <a:rPr lang="nb-NO" sz="2000" dirty="0" smtClean="0"/>
                        <a:t>Firma</a:t>
                      </a:r>
                      <a:endParaRPr lang="nb-NO" sz="2000" dirty="0"/>
                    </a:p>
                  </a:txBody>
                  <a:tcPr/>
                </a:tc>
              </a:tr>
              <a:tr h="443474">
                <a:tc>
                  <a:txBody>
                    <a:bodyPr/>
                    <a:lstStyle/>
                    <a:p>
                      <a:r>
                        <a:rPr lang="nb-NO" sz="2000" dirty="0" smtClean="0"/>
                        <a:t>Prosjektering av stasjonsarbeider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Multiconsult AS (Narvik)</a:t>
                      </a:r>
                      <a:endParaRPr lang="nb-NO" sz="2000" dirty="0"/>
                    </a:p>
                  </a:txBody>
                  <a:tcPr/>
                </a:tc>
              </a:tr>
              <a:tr h="447991">
                <a:tc>
                  <a:txBody>
                    <a:bodyPr/>
                    <a:lstStyle/>
                    <a:p>
                      <a:r>
                        <a:rPr lang="nb-NO" sz="2000" dirty="0" smtClean="0"/>
                        <a:t>Mobile 420kV koblingsanlegg:	</a:t>
                      </a:r>
                      <a:endParaRPr lang="nb-NO"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ABB AS</a:t>
                      </a:r>
                    </a:p>
                  </a:txBody>
                  <a:tcPr/>
                </a:tc>
              </a:tr>
              <a:tr h="441960">
                <a:tc>
                  <a:txBody>
                    <a:bodyPr/>
                    <a:lstStyle/>
                    <a:p>
                      <a:r>
                        <a:rPr lang="nb-NO" sz="2000" dirty="0" smtClean="0"/>
                        <a:t>Mobile vern- og kontrollanlegg</a:t>
                      </a:r>
                      <a:endParaRPr lang="nb-NO"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ABB AS</a:t>
                      </a:r>
                    </a:p>
                  </a:txBody>
                  <a:tcPr/>
                </a:tc>
              </a:tr>
              <a:tr h="4191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Leveranse og installasjon av 420 kV kabler i flere stasjoner:</a:t>
                      </a:r>
                      <a:endParaRPr lang="nb-NO"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err="1" smtClean="0"/>
                        <a:t>Brügg</a:t>
                      </a:r>
                      <a:r>
                        <a:rPr lang="nb-NO" sz="2000" dirty="0" smtClean="0"/>
                        <a:t> Kabel AG (Sveits)</a:t>
                      </a:r>
                    </a:p>
                  </a:txBody>
                  <a:tcPr/>
                </a:tc>
              </a:tr>
              <a:tr h="7846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Grunn- bygg</a:t>
                      </a:r>
                      <a:r>
                        <a:rPr lang="nb-NO" sz="2000" baseline="0" dirty="0" smtClean="0"/>
                        <a:t>- og betongarbeider for Ofoten transformatorstasjon</a:t>
                      </a:r>
                      <a:endParaRPr lang="nb-NO" sz="2000" dirty="0"/>
                    </a:p>
                  </a:txBody>
                  <a:tcPr/>
                </a:tc>
                <a:tc>
                  <a:txBody>
                    <a:bodyPr/>
                    <a:lstStyle/>
                    <a:p>
                      <a:r>
                        <a:rPr lang="nb-NO" sz="2000" dirty="0" smtClean="0"/>
                        <a:t>Laksaa AS</a:t>
                      </a:r>
                      <a:endParaRPr lang="nb-NO" sz="2000" dirty="0"/>
                    </a:p>
                  </a:txBody>
                  <a:tcPr/>
                </a:tc>
              </a:tr>
              <a:tr h="7846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Grunn- bygg</a:t>
                      </a:r>
                      <a:r>
                        <a:rPr lang="nb-NO" sz="2000" baseline="0" dirty="0" smtClean="0"/>
                        <a:t>- og betongarbeider for Bardufoss transformatorstasjon</a:t>
                      </a:r>
                      <a:endParaRPr lang="nb-NO" sz="2000" dirty="0"/>
                    </a:p>
                  </a:txBody>
                  <a:tcPr/>
                </a:tc>
                <a:tc>
                  <a:txBody>
                    <a:bodyPr/>
                    <a:lstStyle/>
                    <a:p>
                      <a:r>
                        <a:rPr lang="nb-NO" sz="2000" dirty="0" smtClean="0"/>
                        <a:t>Storegga Entreprenør AS</a:t>
                      </a:r>
                      <a:endParaRPr lang="nb-NO" sz="2000" dirty="0"/>
                    </a:p>
                  </a:txBody>
                  <a:tcPr/>
                </a:tc>
              </a:tr>
              <a:tr h="7846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Grunn- bygg</a:t>
                      </a:r>
                      <a:r>
                        <a:rPr lang="nb-NO" sz="2000" baseline="0" dirty="0" smtClean="0"/>
                        <a:t>- og betongarbeider for Balsfjord  transformatorstasjon</a:t>
                      </a:r>
                      <a:endParaRPr lang="nb-NO" sz="2000" dirty="0"/>
                    </a:p>
                  </a:txBody>
                  <a:tcPr/>
                </a:tc>
                <a:tc>
                  <a:txBody>
                    <a:bodyPr/>
                    <a:lstStyle/>
                    <a:p>
                      <a:r>
                        <a:rPr lang="nb-NO" sz="2000" dirty="0" smtClean="0"/>
                        <a:t>AKTØR som bygger</a:t>
                      </a:r>
                      <a:r>
                        <a:rPr lang="nb-NO" sz="2000" baseline="0" dirty="0" smtClean="0"/>
                        <a:t> AS</a:t>
                      </a:r>
                      <a:endParaRPr lang="nb-NO" sz="2000" dirty="0"/>
                    </a:p>
                  </a:txBody>
                  <a:tcPr/>
                </a:tc>
              </a:tr>
            </a:tbl>
          </a:graphicData>
        </a:graphic>
      </p:graphicFrame>
    </p:spTree>
    <p:extLst>
      <p:ext uri="{BB962C8B-B14F-4D97-AF65-F5344CB8AC3E}">
        <p14:creationId xmlns:p14="http://schemas.microsoft.com/office/powerpoint/2010/main" val="2137104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9"/>
            <a:ext cx="8229600" cy="889782"/>
          </a:xfrm>
        </p:spPr>
        <p:txBody>
          <a:bodyPr>
            <a:normAutofit/>
          </a:bodyPr>
          <a:lstStyle/>
          <a:p>
            <a:r>
              <a:rPr lang="nb-NO" dirty="0"/>
              <a:t>Tildelte </a:t>
            </a:r>
            <a:r>
              <a:rPr lang="nb-NO" dirty="0" smtClean="0"/>
              <a:t>kontrakter oktober 2014</a:t>
            </a:r>
            <a:endParaRPr lang="nb-NO" dirty="0"/>
          </a:p>
        </p:txBody>
      </p:sp>
      <p:graphicFrame>
        <p:nvGraphicFramePr>
          <p:cNvPr id="3" name="Tabell 2"/>
          <p:cNvGraphicFramePr>
            <a:graphicFrameLocks noGrp="1"/>
          </p:cNvGraphicFramePr>
          <p:nvPr>
            <p:extLst>
              <p:ext uri="{D42A27DB-BD31-4B8C-83A1-F6EECF244321}">
                <p14:modId xmlns:p14="http://schemas.microsoft.com/office/powerpoint/2010/main" val="2559118888"/>
              </p:ext>
            </p:extLst>
          </p:nvPr>
        </p:nvGraphicFramePr>
        <p:xfrm>
          <a:off x="457201" y="1164421"/>
          <a:ext cx="8349174" cy="5601458"/>
        </p:xfrm>
        <a:graphic>
          <a:graphicData uri="http://schemas.openxmlformats.org/drawingml/2006/table">
            <a:tbl>
              <a:tblPr firstRow="1" bandRow="1">
                <a:tableStyleId>{7DF18680-E054-41AD-8BC1-D1AEF772440D}</a:tableStyleId>
              </a:tblPr>
              <a:tblGrid>
                <a:gridCol w="5598107"/>
                <a:gridCol w="2751067"/>
              </a:tblGrid>
              <a:tr h="443474">
                <a:tc>
                  <a:txBody>
                    <a:bodyPr/>
                    <a:lstStyle/>
                    <a:p>
                      <a:r>
                        <a:rPr lang="nb-NO" sz="2000" dirty="0" smtClean="0"/>
                        <a:t>Arbeidsomfang (Stasjonsarbeider)</a:t>
                      </a:r>
                      <a:endParaRPr lang="nb-NO" sz="2000" dirty="0"/>
                    </a:p>
                  </a:txBody>
                  <a:tcPr/>
                </a:tc>
                <a:tc>
                  <a:txBody>
                    <a:bodyPr/>
                    <a:lstStyle/>
                    <a:p>
                      <a:r>
                        <a:rPr lang="nb-NO" sz="2000" dirty="0" smtClean="0"/>
                        <a:t>Firma</a:t>
                      </a:r>
                      <a:endParaRPr lang="nb-NO" sz="2000" dirty="0"/>
                    </a:p>
                  </a:txBody>
                  <a:tcPr/>
                </a:tc>
              </a:tr>
              <a:tr h="443474">
                <a:tc>
                  <a:txBody>
                    <a:bodyPr/>
                    <a:lstStyle/>
                    <a:p>
                      <a:r>
                        <a:rPr lang="nb-NO" sz="2000" dirty="0" smtClean="0"/>
                        <a:t>Vei-</a:t>
                      </a:r>
                      <a:r>
                        <a:rPr lang="nb-NO" sz="2000" baseline="0" dirty="0" smtClean="0"/>
                        <a:t> og grunnarbeider for Kvandal transformatorstasjon</a:t>
                      </a:r>
                      <a:r>
                        <a:rPr lang="nb-NO" sz="2000" dirty="0" smtClean="0"/>
                        <a:t>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Bjørn Bygg AS/PEAB</a:t>
                      </a:r>
                      <a:r>
                        <a:rPr lang="nb-NO" sz="2000" baseline="0" dirty="0" smtClean="0"/>
                        <a:t> Anlegg AS</a:t>
                      </a:r>
                      <a:endParaRPr lang="nb-NO" sz="2000" dirty="0"/>
                    </a:p>
                  </a:txBody>
                  <a:tcPr/>
                </a:tc>
              </a:tr>
              <a:tr h="447991">
                <a:tc>
                  <a:txBody>
                    <a:bodyPr/>
                    <a:lstStyle/>
                    <a:p>
                      <a:r>
                        <a:rPr lang="nb-NO" sz="2000" dirty="0" smtClean="0"/>
                        <a:t>Design and Build Contract for Kvandal Substation	</a:t>
                      </a:r>
                      <a:endParaRPr lang="nb-NO"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Jacobsen</a:t>
                      </a:r>
                      <a:r>
                        <a:rPr lang="nb-NO" sz="2000" baseline="0" dirty="0" smtClean="0"/>
                        <a:t> Elektro AS (Harstad Bygg AS)</a:t>
                      </a:r>
                      <a:endParaRPr lang="nb-NO" sz="2000" dirty="0" smtClean="0"/>
                    </a:p>
                  </a:txBody>
                  <a:tcPr/>
                </a:tc>
              </a:tr>
              <a:tr h="441960">
                <a:tc>
                  <a:txBody>
                    <a:bodyPr/>
                    <a:lstStyle/>
                    <a:p>
                      <a:r>
                        <a:rPr lang="nb-NO" sz="2000" dirty="0" smtClean="0"/>
                        <a:t>High </a:t>
                      </a:r>
                      <a:r>
                        <a:rPr lang="nb-NO" sz="2000" dirty="0" err="1" smtClean="0"/>
                        <a:t>Voltage</a:t>
                      </a:r>
                      <a:r>
                        <a:rPr lang="nb-NO" sz="2000" dirty="0" smtClean="0"/>
                        <a:t> Equipment and Installation for Ofoten, Bardufoss and Balsfjord Substations</a:t>
                      </a:r>
                      <a:endParaRPr lang="nb-NO"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ABB AS/</a:t>
                      </a:r>
                      <a:r>
                        <a:rPr lang="nb-NO" sz="2000" dirty="0" err="1" smtClean="0"/>
                        <a:t>Otera</a:t>
                      </a:r>
                      <a:r>
                        <a:rPr lang="nb-NO" sz="2000" dirty="0" smtClean="0"/>
                        <a:t> </a:t>
                      </a:r>
                      <a:r>
                        <a:rPr lang="nb-NO" sz="2000" dirty="0" err="1" smtClean="0"/>
                        <a:t>Ratel</a:t>
                      </a:r>
                      <a:r>
                        <a:rPr lang="nb-NO" sz="2000" baseline="0" dirty="0" smtClean="0"/>
                        <a:t> AB</a:t>
                      </a:r>
                      <a:endParaRPr lang="nb-NO" sz="2000" dirty="0" smtClean="0"/>
                    </a:p>
                  </a:txBody>
                  <a:tcPr/>
                </a:tc>
              </a:tr>
              <a:tr h="4191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Vern og Kontrollanlegg til Kvandal transformatorstasjon</a:t>
                      </a:r>
                      <a:endParaRPr lang="nb-NO"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Jacobsen Elektro AS</a:t>
                      </a:r>
                    </a:p>
                  </a:txBody>
                  <a:tcPr/>
                </a:tc>
              </a:tr>
              <a:tr h="7846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Vern og Kontrollanlegg til Ofoten transformatorstasjon</a:t>
                      </a:r>
                      <a:endParaRPr lang="nb-NO"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Jacobsen Elektro AS</a:t>
                      </a:r>
                    </a:p>
                  </a:txBody>
                  <a:tcPr/>
                </a:tc>
              </a:tr>
              <a:tr h="7846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Vern og Kontrollanlegg til Balsfjord transformatorstasjon</a:t>
                      </a:r>
                      <a:endParaRPr lang="nb-NO"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Siemens AS</a:t>
                      </a:r>
                    </a:p>
                  </a:txBody>
                  <a:tcPr/>
                </a:tc>
              </a:tr>
              <a:tr h="7846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Vern og Kontrollanlegg til Bardufoss transformatorstasjon</a:t>
                      </a:r>
                      <a:endParaRPr lang="nb-NO"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2000" dirty="0" smtClean="0"/>
                        <a:t>?????</a:t>
                      </a:r>
                    </a:p>
                  </a:txBody>
                  <a:tcPr/>
                </a:tc>
              </a:tr>
            </a:tbl>
          </a:graphicData>
        </a:graphic>
      </p:graphicFrame>
    </p:spTree>
    <p:extLst>
      <p:ext uri="{BB962C8B-B14F-4D97-AF65-F5344CB8AC3E}">
        <p14:creationId xmlns:p14="http://schemas.microsoft.com/office/powerpoint/2010/main" val="3672309694"/>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Egendefinert 6">
      <a:dk1>
        <a:sysClr val="windowText" lastClr="000000"/>
      </a:dk1>
      <a:lt1>
        <a:sysClr val="window" lastClr="FFFFFF"/>
      </a:lt1>
      <a:dk2>
        <a:srgbClr val="404040"/>
      </a:dk2>
      <a:lt2>
        <a:srgbClr val="EEECE1"/>
      </a:lt2>
      <a:accent1>
        <a:srgbClr val="CC0033"/>
      </a:accent1>
      <a:accent2>
        <a:srgbClr val="BFBFBF"/>
      </a:accent2>
      <a:accent3>
        <a:srgbClr val="404040"/>
      </a:accent3>
      <a:accent4>
        <a:srgbClr val="B2AA7E"/>
      </a:accent4>
      <a:accent5>
        <a:srgbClr val="EFE5C4"/>
      </a:accent5>
      <a:accent6>
        <a:srgbClr val="F79646"/>
      </a:accent6>
      <a:hlink>
        <a:srgbClr val="0087D5"/>
      </a:hlink>
      <a:folHlink>
        <a:srgbClr val="F2663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1049</TotalTime>
  <Words>1486</Words>
  <Application>Microsoft Office PowerPoint</Application>
  <PresentationFormat>Skjermfremvisning (4:3)</PresentationFormat>
  <Paragraphs>295</Paragraphs>
  <Slides>30</Slides>
  <Notes>11</Notes>
  <HiddenSlides>0</HiddenSlides>
  <MMClips>0</MMClips>
  <ScaleCrop>false</ScaleCrop>
  <HeadingPairs>
    <vt:vector size="4" baseType="variant">
      <vt:variant>
        <vt:lpstr>Tema</vt:lpstr>
      </vt:variant>
      <vt:variant>
        <vt:i4>1</vt:i4>
      </vt:variant>
      <vt:variant>
        <vt:lpstr>Lysbildetitler</vt:lpstr>
      </vt:variant>
      <vt:variant>
        <vt:i4>30</vt:i4>
      </vt:variant>
    </vt:vector>
  </HeadingPairs>
  <TitlesOfParts>
    <vt:vector size="31" baseType="lpstr">
      <vt:lpstr>blank</vt:lpstr>
      <vt:lpstr>Ofoten - Hammerfest</vt:lpstr>
      <vt:lpstr>Ofoten-Hammerfest - en viktig brikke i neste generasjon sentralnett</vt:lpstr>
      <vt:lpstr>PowerPoint-presentasjon</vt:lpstr>
      <vt:lpstr>Status</vt:lpstr>
      <vt:lpstr>Ofoten - Balsfjord</vt:lpstr>
      <vt:lpstr>Tildelte kontrakter oktober 2014</vt:lpstr>
      <vt:lpstr>Tildelte kontrakter oktober 2014</vt:lpstr>
      <vt:lpstr>Tildelte kontrakter oktober 2014</vt:lpstr>
      <vt:lpstr>Tildelte kontrakter oktober 2014</vt:lpstr>
      <vt:lpstr>Statnett.no</vt:lpstr>
      <vt:lpstr>Mindre leveranser</vt:lpstr>
      <vt:lpstr>Konsulenttjenester</vt:lpstr>
      <vt:lpstr>Kommer</vt:lpstr>
      <vt:lpstr>Bardufoss transformatorstasjon</vt:lpstr>
      <vt:lpstr>Riggplasser </vt:lpstr>
      <vt:lpstr>Anleggsveier</vt:lpstr>
      <vt:lpstr>Tradisjonelt løsmassefundament</vt:lpstr>
      <vt:lpstr>Tradisjonelt fjellfundament</vt:lpstr>
      <vt:lpstr>Prefabrikkerte løsmassefundamenter</vt:lpstr>
      <vt:lpstr>Vinterarbeid</vt:lpstr>
      <vt:lpstr>Vintertransport</vt:lpstr>
      <vt:lpstr>Anskaffelsesstrategi i Statnett</vt:lpstr>
      <vt:lpstr>Hvordan bli leverandør til Statnett?</vt:lpstr>
      <vt:lpstr>Kontraktsmodeller i Statnett</vt:lpstr>
      <vt:lpstr>PowerPoint-presentasjon</vt:lpstr>
      <vt:lpstr>Planer transformatorstasjoner </vt:lpstr>
      <vt:lpstr>Planer ledning </vt:lpstr>
      <vt:lpstr>Balsfjord - Skaidi</vt:lpstr>
      <vt:lpstr>Lokalt næringsliv avgjørende for vellykket prosjektgjennomføring !</vt:lpstr>
      <vt:lpstr>PowerPoint-presentasjon</vt:lpstr>
    </vt:vector>
  </TitlesOfParts>
  <Company>Statnett SF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Ofoten - Hammerfest</dc:title>
  <dc:creator>Kirsten Faugstad</dc:creator>
  <cp:lastModifiedBy>lekve</cp:lastModifiedBy>
  <cp:revision>111</cp:revision>
  <dcterms:created xsi:type="dcterms:W3CDTF">2013-10-27T16:21:33Z</dcterms:created>
  <dcterms:modified xsi:type="dcterms:W3CDTF">2014-10-30T20:08:54Z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ddo_DocID">
    <vt:lpwstr>d8f1d4af-a830-49ce-9e94-4cf4b68fa6f5</vt:lpwstr>
  </property>
</Properties>
</file>