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8" r:id="rId5"/>
    <p:sldId id="270" r:id="rId6"/>
    <p:sldId id="269" r:id="rId7"/>
    <p:sldId id="271" r:id="rId8"/>
    <p:sldId id="260" r:id="rId9"/>
    <p:sldId id="265" r:id="rId10"/>
    <p:sldId id="261" r:id="rId11"/>
    <p:sldId id="262" r:id="rId12"/>
    <p:sldId id="264" r:id="rId13"/>
    <p:sldId id="263" r:id="rId14"/>
    <p:sldId id="266" r:id="rId15"/>
    <p:sldId id="267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plotArea>
      <c:layout/>
      <c:lineChart>
        <c:grouping val="standard"/>
        <c:ser>
          <c:idx val="0"/>
          <c:order val="0"/>
          <c:tx>
            <c:strRef>
              <c:f>'Ark1'!$B$1</c:f>
              <c:strCache>
                <c:ptCount val="1"/>
                <c:pt idx="0">
                  <c:v>Besøk lev</c:v>
                </c:pt>
              </c:strCache>
            </c:strRef>
          </c:tx>
          <c:cat>
            <c:strRef>
              <c:f>'Ark1'!$A$2:$A$7</c:f>
              <c:strCache>
                <c:ptCount val="6"/>
                <c:pt idx="0">
                  <c:v>Mai</c:v>
                </c:pt>
                <c:pt idx="1">
                  <c:v>Juni</c:v>
                </c:pt>
                <c:pt idx="2">
                  <c:v>Jul</c:v>
                </c:pt>
                <c:pt idx="3">
                  <c:v>Aug</c:v>
                </c:pt>
                <c:pt idx="4">
                  <c:v>Sept</c:v>
                </c:pt>
                <c:pt idx="5">
                  <c:v>Okt</c:v>
                </c:pt>
              </c:strCache>
            </c:strRef>
          </c:cat>
          <c:val>
            <c:numRef>
              <c:f>'Ark1'!$B$2:$B$7</c:f>
              <c:numCache>
                <c:formatCode>General</c:formatCode>
                <c:ptCount val="6"/>
                <c:pt idx="0">
                  <c:v>208</c:v>
                </c:pt>
                <c:pt idx="1">
                  <c:v>210</c:v>
                </c:pt>
                <c:pt idx="2">
                  <c:v>137</c:v>
                </c:pt>
                <c:pt idx="3">
                  <c:v>239</c:v>
                </c:pt>
                <c:pt idx="4">
                  <c:v>289</c:v>
                </c:pt>
                <c:pt idx="5">
                  <c:v>272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Nedlast lev</c:v>
                </c:pt>
              </c:strCache>
            </c:strRef>
          </c:tx>
          <c:cat>
            <c:strRef>
              <c:f>'Ark1'!$A$2:$A$7</c:f>
              <c:strCache>
                <c:ptCount val="6"/>
                <c:pt idx="0">
                  <c:v>Mai</c:v>
                </c:pt>
                <c:pt idx="1">
                  <c:v>Juni</c:v>
                </c:pt>
                <c:pt idx="2">
                  <c:v>Jul</c:v>
                </c:pt>
                <c:pt idx="3">
                  <c:v>Aug</c:v>
                </c:pt>
                <c:pt idx="4">
                  <c:v>Sept</c:v>
                </c:pt>
                <c:pt idx="5">
                  <c:v>Okt</c:v>
                </c:pt>
              </c:strCache>
            </c:strRef>
          </c:cat>
          <c:val>
            <c:numRef>
              <c:f>'Ark1'!$C$2:$C$7</c:f>
              <c:numCache>
                <c:formatCode>General</c:formatCode>
                <c:ptCount val="6"/>
                <c:pt idx="0">
                  <c:v>91</c:v>
                </c:pt>
                <c:pt idx="1">
                  <c:v>88</c:v>
                </c:pt>
                <c:pt idx="2">
                  <c:v>42</c:v>
                </c:pt>
                <c:pt idx="3">
                  <c:v>58</c:v>
                </c:pt>
                <c:pt idx="4">
                  <c:v>78</c:v>
                </c:pt>
                <c:pt idx="5">
                  <c:v>61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Besøk sup</c:v>
                </c:pt>
              </c:strCache>
            </c:strRef>
          </c:tx>
          <c:cat>
            <c:strRef>
              <c:f>'Ark1'!$A$2:$A$7</c:f>
              <c:strCache>
                <c:ptCount val="6"/>
                <c:pt idx="0">
                  <c:v>Mai</c:v>
                </c:pt>
                <c:pt idx="1">
                  <c:v>Juni</c:v>
                </c:pt>
                <c:pt idx="2">
                  <c:v>Jul</c:v>
                </c:pt>
                <c:pt idx="3">
                  <c:v>Aug</c:v>
                </c:pt>
                <c:pt idx="4">
                  <c:v>Sept</c:v>
                </c:pt>
                <c:pt idx="5">
                  <c:v>Okt</c:v>
                </c:pt>
              </c:strCache>
            </c:strRef>
          </c:cat>
          <c:val>
            <c:numRef>
              <c:f>'Ark1'!$D$2:$D$7</c:f>
              <c:numCache>
                <c:formatCode>General</c:formatCode>
                <c:ptCount val="6"/>
                <c:pt idx="0">
                  <c:v>0</c:v>
                </c:pt>
                <c:pt idx="1">
                  <c:v>57</c:v>
                </c:pt>
                <c:pt idx="2">
                  <c:v>59</c:v>
                </c:pt>
                <c:pt idx="3">
                  <c:v>108</c:v>
                </c:pt>
                <c:pt idx="4">
                  <c:v>151</c:v>
                </c:pt>
                <c:pt idx="5">
                  <c:v>157</c:v>
                </c:pt>
              </c:numCache>
            </c:numRef>
          </c:val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Nedlast sup</c:v>
                </c:pt>
              </c:strCache>
            </c:strRef>
          </c:tx>
          <c:cat>
            <c:strRef>
              <c:f>'Ark1'!$A$2:$A$7</c:f>
              <c:strCache>
                <c:ptCount val="6"/>
                <c:pt idx="0">
                  <c:v>Mai</c:v>
                </c:pt>
                <c:pt idx="1">
                  <c:v>Juni</c:v>
                </c:pt>
                <c:pt idx="2">
                  <c:v>Jul</c:v>
                </c:pt>
                <c:pt idx="3">
                  <c:v>Aug</c:v>
                </c:pt>
                <c:pt idx="4">
                  <c:v>Sept</c:v>
                </c:pt>
                <c:pt idx="5">
                  <c:v>Okt</c:v>
                </c:pt>
              </c:strCache>
            </c:strRef>
          </c:cat>
          <c:val>
            <c:numRef>
              <c:f>'Ark1'!$E$2:$E$7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20</c:v>
                </c:pt>
                <c:pt idx="4">
                  <c:v>29</c:v>
                </c:pt>
                <c:pt idx="5">
                  <c:v>17</c:v>
                </c:pt>
              </c:numCache>
            </c:numRef>
          </c:val>
        </c:ser>
        <c:dLbls/>
        <c:marker val="1"/>
        <c:axId val="52291072"/>
        <c:axId val="67961984"/>
      </c:lineChart>
      <c:catAx>
        <c:axId val="52291072"/>
        <c:scaling>
          <c:orientation val="minMax"/>
        </c:scaling>
        <c:axPos val="b"/>
        <c:tickLblPos val="nextTo"/>
        <c:crossAx val="67961984"/>
        <c:crosses val="autoZero"/>
        <c:auto val="1"/>
        <c:lblAlgn val="ctr"/>
        <c:lblOffset val="100"/>
      </c:catAx>
      <c:valAx>
        <c:axId val="67961984"/>
        <c:scaling>
          <c:orientation val="minMax"/>
        </c:scaling>
        <c:axPos val="l"/>
        <c:majorGridlines/>
        <c:numFmt formatCode="General" sourceLinked="1"/>
        <c:tickLblPos val="nextTo"/>
        <c:crossAx val="522910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71049-E502-4E94-AC4B-A262BCCCBC79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846E5-BAEE-454A-86EC-24620F47A01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4608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10 min, Ferdig</a:t>
            </a:r>
            <a:r>
              <a:rPr lang="nb-NO" baseline="0" dirty="0" smtClean="0"/>
              <a:t> kl 18.10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2</a:t>
            </a:fld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30 min, </a:t>
            </a:r>
            <a:r>
              <a:rPr lang="nb-NO" dirty="0" smtClean="0"/>
              <a:t>20.15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45</a:t>
            </a:r>
            <a:r>
              <a:rPr lang="nb-NO" baseline="0" dirty="0" smtClean="0"/>
              <a:t> </a:t>
            </a:r>
            <a:r>
              <a:rPr lang="nb-NO" dirty="0" smtClean="0"/>
              <a:t>minutter</a:t>
            </a:r>
            <a:r>
              <a:rPr lang="nb-NO" dirty="0" smtClean="0"/>
              <a:t>, 2100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20 minutter,</a:t>
            </a:r>
            <a:r>
              <a:rPr lang="nb-NO" baseline="0" dirty="0" smtClean="0"/>
              <a:t> ferdig 18.30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3</a:t>
            </a:fld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Ferdig kl 18.30.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20 minutter, 18.50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10 min, </a:t>
            </a:r>
            <a:r>
              <a:rPr lang="nb-NO" dirty="0" smtClean="0"/>
              <a:t>19.00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20 minutter, </a:t>
            </a:r>
            <a:r>
              <a:rPr lang="nb-NO" dirty="0" smtClean="0"/>
              <a:t>19.20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10</a:t>
            </a:fld>
            <a:endParaRPr lang="nb-N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10 minutter, oppstart </a:t>
            </a:r>
            <a:r>
              <a:rPr lang="nb-NO" dirty="0" smtClean="0"/>
              <a:t>19.30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11</a:t>
            </a:fld>
            <a:endParaRPr lang="nb-NO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15 </a:t>
            </a:r>
            <a:r>
              <a:rPr lang="nb-NO" dirty="0" smtClean="0"/>
              <a:t>minutter, </a:t>
            </a:r>
            <a:r>
              <a:rPr lang="nb-NO" dirty="0" smtClean="0"/>
              <a:t>19.45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846E5-BAEE-454A-86EC-24620F47A018}" type="slidenum">
              <a:rPr lang="nb-NO" smtClean="0"/>
              <a:pPr/>
              <a:t>12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lierlist.no/" TargetMode="External"/><Relationship Id="rId2" Type="http://schemas.openxmlformats.org/officeDocument/2006/relationships/hyperlink" Target="http://www.leverandorportal.no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251520" y="6381328"/>
            <a:ext cx="7892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hlinkClick r:id="rId2"/>
              </a:rPr>
              <a:t>www.leverandorportal.no</a:t>
            </a:r>
            <a:r>
              <a:rPr lang="nb-NO" sz="1200" dirty="0" smtClean="0"/>
              <a:t>  						</a:t>
            </a:r>
            <a:r>
              <a:rPr lang="nb-NO" sz="1200" dirty="0" err="1" smtClean="0">
                <a:hlinkClick r:id="rId3"/>
              </a:rPr>
              <a:t>www.supplierlist.no</a:t>
            </a:r>
            <a:r>
              <a:rPr lang="nb-NO" sz="1200" dirty="0" smtClean="0"/>
              <a:t> 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9920D1-33C9-413D-A2B3-853A84D37A18}" type="datetimeFigureOut">
              <a:rPr lang="nb-NO" smtClean="0"/>
              <a:pPr/>
              <a:t>30.10.2014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4D174F-9867-4535-8B3C-734B79B6DBC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supplierlist.no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leverandorportal.no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nb-NO" dirty="0" smtClean="0"/>
              <a:t>Fjerde </a:t>
            </a:r>
            <a:r>
              <a:rPr lang="nb-NO" dirty="0" err="1" smtClean="0"/>
              <a:t>nivå</a:t>
            </a:r>
            <a:r>
              <a:rPr lang="nb-NO" sz="1100" u="sng" dirty="0" err="1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13"/>
              </a:rPr>
              <a:t>www.supplierlist.no</a:t>
            </a:r>
            <a:r>
              <a:rPr lang="nb-NO" sz="1100" dirty="0" smtClean="0">
                <a:latin typeface="+mn-lt"/>
                <a:ea typeface="Calibri"/>
                <a:cs typeface="Times New Roman"/>
              </a:rPr>
              <a:t> 	                                                                                                  </a:t>
            </a:r>
            <a:r>
              <a:rPr lang="nb-NO" sz="1100" u="sng" dirty="0" err="1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14"/>
              </a:rPr>
              <a:t>www.leverandorportal.no</a:t>
            </a:r>
            <a:r>
              <a:rPr lang="nb-NO" sz="1100" dirty="0" smtClean="0">
                <a:latin typeface="+mn-lt"/>
                <a:ea typeface="Calibri"/>
                <a:cs typeface="Times New Roman"/>
              </a:rPr>
              <a:t> </a:t>
            </a:r>
          </a:p>
          <a:p>
            <a:pPr lvl="3"/>
            <a:endParaRPr lang="nb-NO" dirty="0" smtClean="0"/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8" name="Bilde 7" descr="http://dialogenbardu.no/onewebstatic/87121e7f00-logo%20dialogen.jp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5916295"/>
            <a:ext cx="1733550" cy="9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Sylinder 8"/>
          <p:cNvSpPr txBox="1"/>
          <p:nvPr userDrawn="1"/>
        </p:nvSpPr>
        <p:spPr>
          <a:xfrm>
            <a:off x="251520" y="6381328"/>
            <a:ext cx="7892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 smtClean="0">
                <a:hlinkClick r:id="rId14"/>
              </a:rPr>
              <a:t>www.leverandorportal.no</a:t>
            </a:r>
            <a:r>
              <a:rPr lang="nb-NO" sz="1200" dirty="0" smtClean="0"/>
              <a:t>  						</a:t>
            </a:r>
            <a:r>
              <a:rPr lang="nb-NO" sz="1200" dirty="0" err="1" smtClean="0">
                <a:hlinkClick r:id="rId13"/>
              </a:rPr>
              <a:t>www.supplierlist.no</a:t>
            </a:r>
            <a:r>
              <a:rPr lang="nb-NO" sz="1200" dirty="0" smtClean="0"/>
              <a:t> </a:t>
            </a:r>
            <a:endParaRPr lang="nb-NO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lang="nb-NO" sz="1100" u="sng" kern="1200" smtClean="0">
          <a:solidFill>
            <a:schemeClr val="tx1"/>
          </a:solidFill>
          <a:latin typeface="+mn-lt"/>
          <a:ea typeface="+mn-ea"/>
          <a:cs typeface="+mn-cs"/>
          <a:hlinkClick r:id="rId1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du.kommune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cid:sign_small005c4d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u="sng" dirty="0" smtClean="0"/>
              <a:t>Velkommen</a:t>
            </a:r>
            <a:endParaRPr lang="nb-NO" dirty="0"/>
          </a:p>
        </p:txBody>
      </p:sp>
      <p:pic>
        <p:nvPicPr>
          <p:cNvPr id="1026" name="Picture 2" descr="https://fbcdn-sphotos-d-a.akamaihd.net/hphotos-ak-xpf1/t31.0-8/330938_2486886293405_200083978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44" y="0"/>
            <a:ext cx="9169044" cy="6093296"/>
          </a:xfrm>
          <a:prstGeom prst="rect">
            <a:avLst/>
          </a:prstGeom>
          <a:noFill/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467544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Velkommen til møte i leverandørutviklingsprosjektet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dirty="0" smtClean="0"/>
              <a:t>Hvor går vi?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b-NO" sz="2400" dirty="0"/>
              <a:t>Leverandørlista omfatter nå ca. 80 bedrifter. 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”Store </a:t>
            </a:r>
            <a:r>
              <a:rPr lang="nb-NO" sz="2400" dirty="0"/>
              <a:t>muligheter for å samarbeide i klynger og </a:t>
            </a:r>
            <a:r>
              <a:rPr lang="nb-NO" sz="2400" dirty="0" smtClean="0"/>
              <a:t>nettverk”</a:t>
            </a:r>
            <a:br>
              <a:rPr lang="nb-NO" sz="2400" dirty="0" smtClean="0"/>
            </a:br>
            <a:r>
              <a:rPr lang="nb-NO" sz="2400" dirty="0" smtClean="0"/>
              <a:t>  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400" i="1" dirty="0"/>
              <a:t>Odd Ståle </a:t>
            </a:r>
            <a:r>
              <a:rPr lang="nb-NO" sz="2400" i="1" dirty="0" err="1"/>
              <a:t>Dalslåen</a:t>
            </a:r>
            <a:r>
              <a:rPr lang="nb-NO" sz="2400" i="1" dirty="0"/>
              <a:t>, Innovasjon Norge</a:t>
            </a:r>
            <a:r>
              <a:rPr lang="nb-NO" sz="2400" dirty="0"/>
              <a:t>: «Presentasjon av bedriftsnettverksordningen»</a:t>
            </a:r>
          </a:p>
        </p:txBody>
      </p:sp>
      <p:pic>
        <p:nvPicPr>
          <p:cNvPr id="4" name="Bilde 3" descr="tea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17032"/>
            <a:ext cx="2155617" cy="1990353"/>
          </a:xfrm>
          <a:prstGeom prst="rect">
            <a:avLst/>
          </a:prstGeom>
        </p:spPr>
      </p:pic>
      <p:pic>
        <p:nvPicPr>
          <p:cNvPr id="22530" name="Picture 2" descr="http://www.innovasjonnorge.no/Documents/old/PageFiles/26256/Odd%20St%c3%a5le%20Dalsl%c3%a5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365104"/>
            <a:ext cx="2185897" cy="1561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Pause. </a:t>
            </a:r>
            <a:endParaRPr lang="nb-NO" dirty="0"/>
          </a:p>
        </p:txBody>
      </p:sp>
      <p:pic>
        <p:nvPicPr>
          <p:cNvPr id="23554" name="Picture 2" descr="C:\Users\lekve\AppData\Local\Microsoft\Windows\Temporary Internet Files\Content.IE5\JHCR7F1J\MC9003844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1924675"/>
            <a:ext cx="4968552" cy="3579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u="sng" dirty="0"/>
              <a:t>”Eksempel til etterfølgelse”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Ni bedrifter har dannet «Lavangen Entreprenør AS</a:t>
            </a:r>
            <a:r>
              <a:rPr lang="nb-NO" dirty="0" smtClean="0"/>
              <a:t>».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400" i="1" dirty="0" smtClean="0"/>
              <a:t>Gunnar </a:t>
            </a:r>
            <a:r>
              <a:rPr lang="nb-NO" sz="2400" i="1" dirty="0"/>
              <a:t>Berglund</a:t>
            </a:r>
            <a:r>
              <a:rPr lang="nb-NO" sz="2400" dirty="0"/>
              <a:t>, Lavangen kommune informerer om prosessen og resultatene.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6586192" cy="205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5076056" y="3789040"/>
            <a:ext cx="3600400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3845024"/>
          </a:xfrm>
        </p:spPr>
        <p:txBody>
          <a:bodyPr>
            <a:normAutofit fontScale="92500"/>
          </a:bodyPr>
          <a:lstStyle/>
          <a:p>
            <a:r>
              <a:rPr lang="nb-NO" dirty="0" err="1"/>
              <a:t>Statnett</a:t>
            </a:r>
            <a:r>
              <a:rPr lang="nb-NO" dirty="0"/>
              <a:t> SF om erfaringene og betydningen av ei </a:t>
            </a:r>
            <a:r>
              <a:rPr lang="nb-NO" dirty="0" smtClean="0"/>
              <a:t>Leverandørliste. </a:t>
            </a:r>
          </a:p>
          <a:p>
            <a:r>
              <a:rPr lang="nb-NO" dirty="0"/>
              <a:t>Presentasjon av videre nettutbygging Balsfjord – Skaidi. </a:t>
            </a:r>
          </a:p>
          <a:p>
            <a:pPr>
              <a:buNone/>
            </a:pPr>
            <a:r>
              <a:rPr lang="nb-NO" dirty="0" smtClean="0"/>
              <a:t>Ved Morten </a:t>
            </a:r>
            <a:r>
              <a:rPr lang="nb-NO" dirty="0" err="1" smtClean="0"/>
              <a:t>Kvarme</a:t>
            </a:r>
            <a:r>
              <a:rPr lang="nb-NO" dirty="0" smtClean="0"/>
              <a:t>, Ofoten-Balsfjord prosjektet i </a:t>
            </a:r>
          </a:p>
          <a:p>
            <a:pPr>
              <a:buNone/>
            </a:pPr>
            <a:r>
              <a:rPr lang="nb-NO" dirty="0" err="1" smtClean="0"/>
              <a:t>Statnett</a:t>
            </a:r>
            <a:r>
              <a:rPr lang="nb-NO" dirty="0" smtClean="0"/>
              <a:t> SF.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472" y="3429000"/>
            <a:ext cx="4731905" cy="265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1023">
            <a:off x="475614" y="4587587"/>
            <a:ext cx="2562675" cy="5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 u="sng" dirty="0"/>
              <a:t>Veien videre: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800" dirty="0"/>
              <a:t>Vi som jobber med Leverandørlista synes det er for ille og bare å legge denne ballen død, hva ønsker medlemmene på </a:t>
            </a:r>
            <a:r>
              <a:rPr lang="nb-NO" sz="2800" dirty="0" smtClean="0"/>
              <a:t>leverandørlista?</a:t>
            </a:r>
          </a:p>
          <a:p>
            <a:r>
              <a:rPr lang="nb-NO" sz="2800" dirty="0" smtClean="0"/>
              <a:t>Hvordan kan vi får kommunene, Forsvaret og andre til å bruke lista som et «oppslagsverk»?</a:t>
            </a:r>
            <a:endParaRPr lang="nb-NO" sz="2800" dirty="0" smtClean="0"/>
          </a:p>
          <a:p>
            <a:r>
              <a:rPr lang="nb-NO" sz="2800" dirty="0"/>
              <a:t>Kan prosjektet gå over i en ny fase, neste år?</a:t>
            </a:r>
          </a:p>
          <a:p>
            <a:r>
              <a:rPr lang="nb-NO" sz="2800" dirty="0"/>
              <a:t>Hva mener medlemmene på Leverandørlista?</a:t>
            </a:r>
          </a:p>
          <a:p>
            <a:r>
              <a:rPr lang="nb-NO" sz="2800" dirty="0"/>
              <a:t>Mandat? Videreført prosjekt for videre utvikling? </a:t>
            </a:r>
          </a:p>
          <a:p>
            <a:r>
              <a:rPr lang="nb-NO" sz="2800" dirty="0"/>
              <a:t>Finansiering? Organisering?</a:t>
            </a:r>
          </a:p>
        </p:txBody>
      </p:sp>
      <p:pic>
        <p:nvPicPr>
          <p:cNvPr id="4" name="Bilde 3" descr="531973_30574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940784"/>
            <a:ext cx="2274877" cy="15125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Avslutning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Arne Nysted ønsker velkommen </a:t>
            </a:r>
            <a:endParaRPr lang="nb-NO" dirty="0"/>
          </a:p>
        </p:txBody>
      </p:sp>
      <p:pic>
        <p:nvPicPr>
          <p:cNvPr id="5" name="Bilde 4" descr="1428649_23666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412776"/>
            <a:ext cx="5256584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i="1" dirty="0"/>
              <a:t>Hvor står vi</a:t>
            </a:r>
            <a:r>
              <a:rPr lang="nb-NO" b="1" i="1" dirty="0" smtClean="0"/>
              <a:t>? </a:t>
            </a:r>
            <a:r>
              <a:rPr lang="nb-NO" dirty="0" smtClean="0"/>
              <a:t>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b-NO" dirty="0"/>
              <a:t>Gjennomgang/status av </a:t>
            </a:r>
            <a:r>
              <a:rPr lang="nb-NO" dirty="0" smtClean="0"/>
              <a:t>prosjektet</a:t>
            </a:r>
          </a:p>
          <a:p>
            <a:pPr>
              <a:buNone/>
            </a:pPr>
            <a:r>
              <a:rPr lang="nb-NO" dirty="0"/>
              <a:t>l</a:t>
            </a:r>
            <a:r>
              <a:rPr lang="nb-NO" dirty="0" smtClean="0"/>
              <a:t>everandørlista</a:t>
            </a:r>
            <a:r>
              <a:rPr lang="nb-NO" dirty="0"/>
              <a:t>, sett fra Dialogen. </a:t>
            </a:r>
            <a:endParaRPr lang="nb-NO" dirty="0" smtClean="0"/>
          </a:p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dirty="0" smtClean="0"/>
              <a:t>Ved:</a:t>
            </a:r>
          </a:p>
          <a:p>
            <a:pPr>
              <a:buNone/>
            </a:pPr>
            <a:r>
              <a:rPr lang="nb-NO" dirty="0" smtClean="0"/>
              <a:t>Arild Nordahl, Bardu Utvikling SA </a:t>
            </a:r>
          </a:p>
          <a:p>
            <a:pPr>
              <a:buNone/>
            </a:pPr>
            <a:r>
              <a:rPr lang="nb-NO" dirty="0" smtClean="0"/>
              <a:t>Lennarth Kvernmo, Bardu Kommune, næring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 descr="1005338_61243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204864"/>
            <a:ext cx="2051720" cy="1538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Fakta om medlemmene på </a:t>
            </a:r>
            <a:r>
              <a:rPr lang="nb-NO" sz="2000" dirty="0" smtClean="0"/>
              <a:t>leverandørlista (omsetning - 2013</a:t>
            </a:r>
            <a:r>
              <a:rPr lang="nb-NO" sz="2000" dirty="0" smtClean="0"/>
              <a:t>)</a:t>
            </a:r>
            <a:endParaRPr lang="nb-NO" sz="20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0637192"/>
              </p:ext>
            </p:extLst>
          </p:nvPr>
        </p:nvGraphicFramePr>
        <p:xfrm>
          <a:off x="251520" y="1196752"/>
          <a:ext cx="4104456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Beskrivelse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Antall 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Møtet</a:t>
                      </a:r>
                      <a:r>
                        <a:rPr lang="nb-NO" sz="1400" baseline="0" dirty="0" smtClean="0"/>
                        <a:t> i dag 30.10.2014: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Antall personer fra kommuner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8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Øvrig virkemiddelapparat (IN)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Næringsaktører</a:t>
                      </a:r>
                      <a:r>
                        <a:rPr lang="nb-NO" sz="1400" baseline="0" dirty="0" smtClean="0"/>
                        <a:t> personer/bedrifter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32/34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Medlemmer</a:t>
                      </a:r>
                      <a:r>
                        <a:rPr lang="nb-NO" sz="1400" b="1" baseline="0" dirty="0" smtClean="0"/>
                        <a:t> på dagens møte </a:t>
                      </a:r>
                      <a:r>
                        <a:rPr lang="nb-NO" sz="1400" baseline="0" dirty="0" smtClean="0"/>
                        <a:t>kommer fra:</a:t>
                      </a:r>
                      <a:br>
                        <a:rPr lang="nb-NO" sz="1400" baseline="0" dirty="0" smtClean="0"/>
                      </a:br>
                      <a:r>
                        <a:rPr lang="nb-NO" sz="1400" i="1" baseline="0" dirty="0" smtClean="0"/>
                        <a:t>Lavangen, Bardu, Sørreisa, Salangen, Målselv, Lenvik, Tromsø. 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1058444"/>
              </p:ext>
            </p:extLst>
          </p:nvPr>
        </p:nvGraphicFramePr>
        <p:xfrm>
          <a:off x="4716016" y="1196752"/>
          <a:ext cx="4104456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Beskrivelse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Antall 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Totalt antall medlemmer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74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Medlemmene</a:t>
                      </a:r>
                      <a:r>
                        <a:rPr lang="nb-NO" sz="1400" baseline="0" dirty="0" smtClean="0"/>
                        <a:t>s omsetning 2013</a:t>
                      </a:r>
                      <a:br>
                        <a:rPr lang="nb-NO" sz="1400" baseline="0" dirty="0" smtClean="0"/>
                      </a:br>
                      <a:r>
                        <a:rPr lang="nb-NO" sz="1400" baseline="0" dirty="0" smtClean="0"/>
                        <a:t>(- Coop Nord SA og A-K maskiner AS)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763</a:t>
                      </a:r>
                      <a:r>
                        <a:rPr lang="nb-NO" sz="1400" baseline="0" dirty="0" smtClean="0"/>
                        <a:t> millioner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Coop Nord SA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2,7</a:t>
                      </a:r>
                      <a:r>
                        <a:rPr lang="nb-NO" sz="1400" baseline="0" dirty="0" smtClean="0"/>
                        <a:t> milliarder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A-K Maskiner SA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1,3 milliarder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/>
                        <a:t>Våre medlemmer kommer fra </a:t>
                      </a:r>
                      <a:r>
                        <a:rPr lang="nb-NO" sz="1400" dirty="0" smtClean="0"/>
                        <a:t/>
                      </a:r>
                      <a:br>
                        <a:rPr lang="nb-NO" sz="1400" dirty="0" smtClean="0"/>
                      </a:br>
                      <a:r>
                        <a:rPr lang="nb-NO" sz="1400" i="1" dirty="0" smtClean="0"/>
                        <a:t>Gratangen, Lavangen, Salangen, Målselv, Sørreisa, Balsfjord, Bardu, Tromsø, </a:t>
                      </a:r>
                      <a:r>
                        <a:rPr lang="nb-NO" sz="1400" i="1" dirty="0" smtClean="0"/>
                        <a:t>Narvik. Fauske</a:t>
                      </a:r>
                      <a:endParaRPr lang="nb-NO" sz="1400" dirty="0" smtClean="0"/>
                    </a:p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278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 av nettstedene 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4700094"/>
              </p:ext>
            </p:extLst>
          </p:nvPr>
        </p:nvGraphicFramePr>
        <p:xfrm>
          <a:off x="457200" y="1600200"/>
          <a:ext cx="8229600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 rot="16200000">
            <a:off x="-2131314" y="3291554"/>
            <a:ext cx="484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Antall besøk og nedlastninger av leverandørlisten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46431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Bruken av nettstedene 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4119751"/>
              </p:ext>
            </p:extLst>
          </p:nvPr>
        </p:nvGraphicFramePr>
        <p:xfrm>
          <a:off x="251520" y="1196752"/>
          <a:ext cx="403244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36104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Leverandørportal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Antall  besøk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Antall Nedlastet</a:t>
                      </a:r>
                      <a:r>
                        <a:rPr lang="nb-NO" baseline="0" dirty="0" smtClean="0"/>
                        <a:t> liste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Mai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208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91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Juni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210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88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Juli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137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42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August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239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58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smtClean="0"/>
                        <a:t>Sept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289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78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Hittil</a:t>
                      </a:r>
                      <a:r>
                        <a:rPr lang="nb-NO" sz="1400" baseline="0" dirty="0" smtClean="0"/>
                        <a:t> i oktober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272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61</a:t>
                      </a:r>
                      <a:endParaRPr lang="nb-NO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5120211"/>
              </p:ext>
            </p:extLst>
          </p:nvPr>
        </p:nvGraphicFramePr>
        <p:xfrm>
          <a:off x="4716016" y="2996952"/>
          <a:ext cx="403244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36104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Supplier</a:t>
                      </a:r>
                      <a:r>
                        <a:rPr lang="nb-NO" baseline="0" dirty="0" smtClean="0"/>
                        <a:t> list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Antall  besøk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Antall Nedlastet</a:t>
                      </a:r>
                      <a:r>
                        <a:rPr lang="nb-NO" baseline="0" dirty="0" smtClean="0"/>
                        <a:t> liste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Juni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57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Juli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59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7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August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108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20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b="1" dirty="0" err="1" smtClean="0"/>
                        <a:t>Sept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151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29</a:t>
                      </a:r>
                      <a:endParaRPr lang="nb-NO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Hittil</a:t>
                      </a:r>
                      <a:r>
                        <a:rPr lang="nb-NO" sz="1400" baseline="0" dirty="0" smtClean="0"/>
                        <a:t> i oktober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157</a:t>
                      </a:r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/>
                        <a:t>17</a:t>
                      </a:r>
                      <a:endParaRPr lang="nb-NO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079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6483" y="813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 </a:t>
            </a:r>
          </a:p>
          <a:p>
            <a:r>
              <a:rPr lang="nb-NO" sz="1600" b="1" dirty="0"/>
              <a:t>Fra:</a:t>
            </a:r>
            <a:r>
              <a:rPr lang="nb-NO" sz="1600" dirty="0"/>
              <a:t> Antonio Latanza [mailto:antoniolatanza@ci2000.no] </a:t>
            </a:r>
            <a:br>
              <a:rPr lang="nb-NO" sz="1600" dirty="0"/>
            </a:br>
            <a:r>
              <a:rPr lang="nb-NO" sz="1600" b="1" dirty="0"/>
              <a:t>Sendt:</a:t>
            </a:r>
            <a:r>
              <a:rPr lang="nb-NO" sz="1600" dirty="0"/>
              <a:t> 30. oktober 2014 12:09</a:t>
            </a:r>
            <a:br>
              <a:rPr lang="nb-NO" sz="1600" dirty="0"/>
            </a:br>
            <a:r>
              <a:rPr lang="nb-NO" sz="1600" b="1" dirty="0"/>
              <a:t>Til:</a:t>
            </a:r>
            <a:r>
              <a:rPr lang="nb-NO" sz="1600" dirty="0"/>
              <a:t> Lennarth Kvernmo</a:t>
            </a:r>
            <a:br>
              <a:rPr lang="nb-NO" sz="1600" dirty="0"/>
            </a:br>
            <a:r>
              <a:rPr lang="nb-NO" sz="1600" b="1" dirty="0"/>
              <a:t>Kopi:</a:t>
            </a:r>
            <a:r>
              <a:rPr lang="nb-NO" sz="1600" dirty="0"/>
              <a:t> Giovanni Vitali; Arturo Bruno; Giuseppe Stella</a:t>
            </a:r>
            <a:br>
              <a:rPr lang="nb-NO" sz="1600" dirty="0"/>
            </a:br>
            <a:r>
              <a:rPr lang="nb-NO" sz="1600" b="1" dirty="0"/>
              <a:t>Emne:</a:t>
            </a:r>
            <a:r>
              <a:rPr lang="nb-NO" sz="1600" dirty="0"/>
              <a:t> R: Meeting </a:t>
            </a:r>
            <a:r>
              <a:rPr lang="nb-NO" sz="1600" dirty="0" err="1"/>
              <a:t>with</a:t>
            </a:r>
            <a:r>
              <a:rPr lang="nb-NO" sz="1600" dirty="0"/>
              <a:t> </a:t>
            </a:r>
            <a:r>
              <a:rPr lang="nb-NO" sz="1600" dirty="0" err="1"/>
              <a:t>our</a:t>
            </a:r>
            <a:r>
              <a:rPr lang="nb-NO" sz="1600" dirty="0"/>
              <a:t> </a:t>
            </a:r>
            <a:r>
              <a:rPr lang="nb-NO" sz="1600" dirty="0" err="1"/>
              <a:t>members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supplier</a:t>
            </a:r>
            <a:r>
              <a:rPr lang="nb-NO" sz="1600" dirty="0"/>
              <a:t> list</a:t>
            </a:r>
          </a:p>
          <a:p>
            <a:r>
              <a:rPr lang="nb-NO" sz="1600" dirty="0"/>
              <a:t> </a:t>
            </a:r>
          </a:p>
          <a:p>
            <a:r>
              <a:rPr lang="en-US" sz="1600" dirty="0"/>
              <a:t>Good morning Lennarth,</a:t>
            </a:r>
            <a:endParaRPr lang="nb-NO" sz="1600" dirty="0"/>
          </a:p>
          <a:p>
            <a:r>
              <a:rPr lang="en-US" sz="1600" dirty="0"/>
              <a:t>What we can say is that the </a:t>
            </a:r>
            <a:r>
              <a:rPr lang="en-US" sz="1600" u="sng" dirty="0"/>
              <a:t>list has been an useful instrument </a:t>
            </a:r>
            <a:r>
              <a:rPr lang="en-US" sz="1600" dirty="0"/>
              <a:t>for us in the startup phase of the project, until today. We think it will continue to be a good source of </a:t>
            </a:r>
            <a:r>
              <a:rPr lang="en-US" sz="1600" dirty="0" smtClean="0"/>
              <a:t>information </a:t>
            </a:r>
            <a:r>
              <a:rPr lang="en-US" sz="1600" dirty="0"/>
              <a:t>for us in the future, especially if it will be </a:t>
            </a:r>
            <a:r>
              <a:rPr lang="en-US" sz="1600" dirty="0" smtClean="0"/>
              <a:t>continuously </a:t>
            </a:r>
            <a:r>
              <a:rPr lang="en-US" sz="1600" dirty="0"/>
              <a:t>improved as </a:t>
            </a:r>
            <a:r>
              <a:rPr lang="en-US" sz="1600" dirty="0" smtClean="0"/>
              <a:t>it`s </a:t>
            </a:r>
            <a:r>
              <a:rPr lang="en-US" sz="1600" dirty="0"/>
              <a:t>been until today. If we can suggest something, is to try to </a:t>
            </a:r>
            <a:r>
              <a:rPr lang="en-US" sz="1600" u="sng" dirty="0"/>
              <a:t>insert in the list also companies that provides supplies of raw materials as wood, construction steel, concrete and others</a:t>
            </a:r>
            <a:r>
              <a:rPr lang="en-US" sz="1600" dirty="0"/>
              <a:t>, and maybe try to include also suppliers from </a:t>
            </a:r>
            <a:r>
              <a:rPr lang="en-US" sz="1600" dirty="0" err="1"/>
              <a:t>Harstad</a:t>
            </a:r>
            <a:r>
              <a:rPr lang="en-US" sz="1600" dirty="0"/>
              <a:t> surroundings.</a:t>
            </a:r>
            <a:endParaRPr lang="nb-NO" sz="1600" dirty="0"/>
          </a:p>
          <a:p>
            <a:r>
              <a:rPr lang="en-US" sz="1600" dirty="0"/>
              <a:t> </a:t>
            </a:r>
            <a:endParaRPr lang="nb-NO" sz="1600" dirty="0"/>
          </a:p>
          <a:p>
            <a:r>
              <a:rPr lang="en-US" sz="1600" dirty="0"/>
              <a:t>Thanks and best regards,</a:t>
            </a:r>
            <a:endParaRPr lang="nb-NO" sz="1600" dirty="0"/>
          </a:p>
          <a:p>
            <a:r>
              <a:rPr lang="it-IT" sz="1600" dirty="0"/>
              <a:t> </a:t>
            </a:r>
            <a:endParaRPr lang="nb-NO" sz="1600" dirty="0"/>
          </a:p>
          <a:p>
            <a:r>
              <a:rPr lang="it-IT" sz="1600" b="1" dirty="0"/>
              <a:t>Antonio Latanza</a:t>
            </a:r>
            <a:endParaRPr lang="nb-NO" sz="1600" dirty="0"/>
          </a:p>
          <a:p>
            <a:r>
              <a:rPr lang="it-IT" sz="1600" b="1" dirty="0"/>
              <a:t>HSE Manager</a:t>
            </a:r>
            <a:endParaRPr lang="nb-NO" sz="1600" dirty="0"/>
          </a:p>
          <a:p>
            <a:r>
              <a:rPr lang="it-IT" sz="1600" b="1" dirty="0"/>
              <a:t>CONSORZIO ITALIA 2000 NUF</a:t>
            </a:r>
            <a:endParaRPr lang="nb-NO" sz="1600" dirty="0"/>
          </a:p>
          <a:p>
            <a:r>
              <a:rPr lang="it-IT" sz="1600" i="1" dirty="0"/>
              <a:t>c/o Arena Elvenes</a:t>
            </a:r>
            <a:endParaRPr lang="nb-NO" sz="1600" dirty="0"/>
          </a:p>
          <a:p>
            <a:r>
              <a:rPr lang="it-IT" sz="1600" i="1" dirty="0"/>
              <a:t>Øvre-Salangen</a:t>
            </a:r>
            <a:endParaRPr lang="nb-NO" sz="1600" dirty="0"/>
          </a:p>
          <a:p>
            <a:r>
              <a:rPr lang="en-US" sz="1600" i="1" dirty="0"/>
              <a:t>9350 Sjøvegan - Norway</a:t>
            </a:r>
            <a:endParaRPr lang="nb-NO" sz="1600" dirty="0"/>
          </a:p>
          <a:p>
            <a:r>
              <a:rPr lang="en-US" sz="1600" i="1" dirty="0"/>
              <a:t>Phone: </a:t>
            </a:r>
            <a:r>
              <a:rPr lang="en-US" sz="1600" i="1" dirty="0" err="1" smtClean="0"/>
              <a:t>xxxxxxxxxxxx</a:t>
            </a:r>
            <a:endParaRPr lang="nb-NO" sz="1600" dirty="0"/>
          </a:p>
          <a:p>
            <a:r>
              <a:rPr lang="en-US" sz="1600" i="1" dirty="0"/>
              <a:t>e-mail: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xxxxxxxxxxx</a:t>
            </a:r>
            <a:endParaRPr lang="nb-NO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50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 fra bedriftene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Arena Elvenes AS – erfaringer</a:t>
            </a:r>
            <a:br>
              <a:rPr lang="nb-NO" dirty="0" smtClean="0"/>
            </a:br>
            <a:r>
              <a:rPr lang="nb-NO" dirty="0" smtClean="0"/>
              <a:t>Daglig leder Bjørn Nordmo </a:t>
            </a:r>
            <a:endParaRPr lang="nb-NO" dirty="0" smtClean="0"/>
          </a:p>
          <a:p>
            <a:r>
              <a:rPr lang="nb-NO" dirty="0" smtClean="0"/>
              <a:t>Andre bedrifter ?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</p:txBody>
      </p:sp>
      <p:pic>
        <p:nvPicPr>
          <p:cNvPr id="17410" name="Picture 2" descr="http://www.arenaelvenes.no/images/Bakgrunnsbilde-_450_web_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079">
            <a:off x="4736965" y="2690599"/>
            <a:ext cx="3618437" cy="3079692"/>
          </a:xfrm>
          <a:prstGeom prst="rect">
            <a:avLst/>
          </a:prstGeom>
          <a:noFill/>
        </p:spPr>
      </p:pic>
      <p:pic>
        <p:nvPicPr>
          <p:cNvPr id="17412" name="Picture 4" descr="http://www.arenaelvenes.no/images/flyfoto/DSCF105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0143">
            <a:off x="755576" y="3645024"/>
            <a:ext cx="3810000" cy="249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Hva har Bardu Kommune gjort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enhetsleder teknisk Johanne </a:t>
            </a:r>
            <a:r>
              <a:rPr lang="nb-NO" dirty="0" err="1"/>
              <a:t>Sollid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Erfaringer fra andre kommuner?</a:t>
            </a:r>
            <a:endParaRPr lang="nb-NO" dirty="0" smtClean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8673" name="Picture 1" descr="cid:sign_small005c4d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444208" y="1844824"/>
            <a:ext cx="1873491" cy="743719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00" b="0" i="0" u="none" strike="noStrike" cap="none" normalizeH="0" baseline="0" smtClean="0">
                <a:ln>
                  <a:noFill/>
                </a:ln>
                <a:solidFill>
                  <a:srgbClr val="828282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nb-NO" sz="1000" b="0" i="0" u="none" strike="noStrike" cap="none" normalizeH="0" baseline="0" smtClean="0">
                <a:ln>
                  <a:noFill/>
                </a:ln>
                <a:solidFill>
                  <a:srgbClr val="828282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nb-NO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Bardu kommune ∞</a:t>
            </a: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359</Words>
  <Application>Microsoft Office PowerPoint</Application>
  <PresentationFormat>Skjermfremvisning (4:3)</PresentationFormat>
  <Paragraphs>133</Paragraphs>
  <Slides>15</Slides>
  <Notes>11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Velkommen</vt:lpstr>
      <vt:lpstr>Arne Nysted ønsker velkommen </vt:lpstr>
      <vt:lpstr>Hvor står vi?   </vt:lpstr>
      <vt:lpstr>Fakta om medlemmene på leverandørlista (omsetning - 2013)</vt:lpstr>
      <vt:lpstr>Bruk av nettstedene </vt:lpstr>
      <vt:lpstr>Bruken av nettstedene </vt:lpstr>
      <vt:lpstr>Lysbilde 7</vt:lpstr>
      <vt:lpstr>Erfaringer fra bedriftene</vt:lpstr>
      <vt:lpstr>Lysbilde 9</vt:lpstr>
      <vt:lpstr>Hvor går vi?</vt:lpstr>
      <vt:lpstr>Pause. </vt:lpstr>
      <vt:lpstr>”Eksempel til etterfølgelse”</vt:lpstr>
      <vt:lpstr>Lysbilde 13</vt:lpstr>
      <vt:lpstr>Veien videre:</vt:lpstr>
      <vt:lpstr>Avslutning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lekve</dc:creator>
  <cp:lastModifiedBy>lekve</cp:lastModifiedBy>
  <cp:revision>25</cp:revision>
  <cp:lastPrinted>2014-10-30T12:58:06Z</cp:lastPrinted>
  <dcterms:created xsi:type="dcterms:W3CDTF">2014-10-29T13:13:52Z</dcterms:created>
  <dcterms:modified xsi:type="dcterms:W3CDTF">2014-10-30T14:22:38Z</dcterms:modified>
</cp:coreProperties>
</file>